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8" r:id="rId2"/>
    <p:sldId id="258" r:id="rId3"/>
    <p:sldId id="257" r:id="rId4"/>
    <p:sldId id="339" r:id="rId5"/>
    <p:sldId id="296" r:id="rId6"/>
    <p:sldId id="297" r:id="rId7"/>
    <p:sldId id="299" r:id="rId8"/>
    <p:sldId id="259" r:id="rId9"/>
    <p:sldId id="305" r:id="rId10"/>
    <p:sldId id="278" r:id="rId11"/>
    <p:sldId id="263" r:id="rId12"/>
    <p:sldId id="264" r:id="rId13"/>
    <p:sldId id="266" r:id="rId14"/>
    <p:sldId id="279" r:id="rId15"/>
    <p:sldId id="337" r:id="rId16"/>
    <p:sldId id="336" r:id="rId17"/>
    <p:sldId id="340" r:id="rId18"/>
    <p:sldId id="304" r:id="rId19"/>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D:\ARC\tere_eroted_tab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kstreatfield\AppData\Local\Microsoft\Windows\Temporary%20Internet%20Files\Content.Outlook\NF0R2HQF\Migration%20graphs%20for%20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kstreatfield\AppData\Local\Microsoft\Windows\Temporary%20Internet%20Files\Content.Outlook\NF0R2HQF\Migration%20graphs%20for%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aseline="0">
                <a:solidFill>
                  <a:schemeClr val="bg1"/>
                </a:solidFill>
              </a:defRPr>
            </a:pPr>
            <a:r>
              <a:rPr lang="en-US" baseline="0" dirty="0" smtClean="0">
                <a:solidFill>
                  <a:schemeClr val="bg1"/>
                </a:solidFill>
              </a:rPr>
              <a:t>Percent distribution of reasons </a:t>
            </a:r>
          </a:p>
          <a:p>
            <a:pPr>
              <a:defRPr baseline="0">
                <a:solidFill>
                  <a:schemeClr val="bg1"/>
                </a:solidFill>
              </a:defRPr>
            </a:pPr>
            <a:r>
              <a:rPr lang="en-US" baseline="0" dirty="0" smtClean="0">
                <a:solidFill>
                  <a:schemeClr val="bg1"/>
                </a:solidFill>
              </a:rPr>
              <a:t>for migration, </a:t>
            </a:r>
            <a:r>
              <a:rPr lang="en-US" baseline="0" dirty="0">
                <a:solidFill>
                  <a:schemeClr val="bg1"/>
                </a:solidFill>
              </a:rPr>
              <a:t>Slums</a:t>
            </a:r>
          </a:p>
        </c:rich>
      </c:tx>
      <c:layout>
        <c:manualLayout>
          <c:xMode val="edge"/>
          <c:yMode val="edge"/>
          <c:x val="0.26917419533084813"/>
          <c:y val="2.3474178403755944E-2"/>
        </c:manualLayout>
      </c:layout>
    </c:title>
    <c:plotArea>
      <c:layout>
        <c:manualLayout>
          <c:layoutTarget val="inner"/>
          <c:xMode val="edge"/>
          <c:yMode val="edge"/>
          <c:x val="0.30051116295648378"/>
          <c:y val="0.14129514620531591"/>
          <c:w val="0.66464520882258427"/>
          <c:h val="0.70392222098998192"/>
        </c:manualLayout>
      </c:layout>
      <c:barChart>
        <c:barDir val="bar"/>
        <c:grouping val="clustered"/>
        <c:ser>
          <c:idx val="0"/>
          <c:order val="0"/>
          <c:tx>
            <c:strRef>
              <c:f>Sheet1!$D$2</c:f>
              <c:strCache>
                <c:ptCount val="1"/>
                <c:pt idx="0">
                  <c:v>Females</c:v>
                </c:pt>
              </c:strCache>
            </c:strRef>
          </c:tx>
          <c:spPr>
            <a:solidFill>
              <a:srgbClr val="FFFF00"/>
            </a:solidFill>
            <a:scene3d>
              <a:camera prst="orthographicFront"/>
              <a:lightRig rig="threePt" dir="t"/>
            </a:scene3d>
            <a:sp3d>
              <a:bevelT/>
            </a:sp3d>
          </c:spPr>
          <c:dLbls>
            <c:dLbl>
              <c:idx val="0"/>
              <c:layout/>
              <c:tx>
                <c:rich>
                  <a:bodyPr/>
                  <a:lstStyle/>
                  <a:p>
                    <a:r>
                      <a:rPr lang="en-US" baseline="0" smtClean="0">
                        <a:solidFill>
                          <a:srgbClr val="FFFF00"/>
                        </a:solidFill>
                      </a:rPr>
                      <a:t>39</a:t>
                    </a:r>
                    <a:endParaRPr lang="en-US"/>
                  </a:p>
                </c:rich>
              </c:tx>
              <c:showVal val="1"/>
              <c:extLst>
                <c:ext xmlns:c15="http://schemas.microsoft.com/office/drawing/2012/chart" uri="{CE6537A1-D6FC-4f65-9D91-7224C49458BB}">
                  <c15:layout/>
                </c:ext>
              </c:extLst>
            </c:dLbl>
            <c:dLbl>
              <c:idx val="1"/>
              <c:layout/>
              <c:tx>
                <c:rich>
                  <a:bodyPr/>
                  <a:lstStyle/>
                  <a:p>
                    <a:r>
                      <a:rPr lang="en-US" baseline="0" smtClean="0">
                        <a:solidFill>
                          <a:srgbClr val="FFFF00"/>
                        </a:solidFill>
                      </a:rPr>
                      <a:t>13</a:t>
                    </a:r>
                    <a:endParaRPr lang="en-US"/>
                  </a:p>
                </c:rich>
              </c:tx>
              <c:showVal val="1"/>
              <c:extLst>
                <c:ext xmlns:c15="http://schemas.microsoft.com/office/drawing/2012/chart" uri="{CE6537A1-D6FC-4f65-9D91-7224C49458BB}">
                  <c15:layout/>
                </c:ext>
              </c:extLst>
            </c:dLbl>
            <c:dLbl>
              <c:idx val="2"/>
              <c:layout/>
              <c:tx>
                <c:rich>
                  <a:bodyPr/>
                  <a:lstStyle/>
                  <a:p>
                    <a:r>
                      <a:rPr lang="en-US" baseline="0" smtClean="0">
                        <a:solidFill>
                          <a:srgbClr val="FFFF00"/>
                        </a:solidFill>
                      </a:rPr>
                      <a:t>3</a:t>
                    </a:r>
                    <a:endParaRPr lang="en-US"/>
                  </a:p>
                </c:rich>
              </c:tx>
              <c:showVal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tx>
                <c:rich>
                  <a:bodyPr/>
                  <a:lstStyle/>
                  <a:p>
                    <a:r>
                      <a:rPr lang="en-US" baseline="0" smtClean="0">
                        <a:solidFill>
                          <a:srgbClr val="FFFF00"/>
                        </a:solidFill>
                      </a:rPr>
                      <a:t>4</a:t>
                    </a:r>
                    <a:endParaRPr lang="en-US"/>
                  </a:p>
                </c:rich>
              </c:tx>
              <c:showVal val="1"/>
              <c:extLst>
                <c:ext xmlns:c15="http://schemas.microsoft.com/office/drawing/2012/chart" uri="{CE6537A1-D6FC-4f65-9D91-7224C49458BB}">
                  <c15:layout/>
                </c:ext>
              </c:extLst>
            </c:dLbl>
            <c:dLbl>
              <c:idx val="5"/>
              <c:layout/>
              <c:tx>
                <c:rich>
                  <a:bodyPr/>
                  <a:lstStyle/>
                  <a:p>
                    <a:r>
                      <a:rPr lang="en-US" baseline="0" smtClean="0">
                        <a:solidFill>
                          <a:srgbClr val="FFFF00"/>
                        </a:solidFill>
                      </a:rPr>
                      <a:t>13</a:t>
                    </a:r>
                    <a:endParaRPr lang="en-US"/>
                  </a:p>
                </c:rich>
              </c:tx>
              <c:showVal val="1"/>
              <c:extLst>
                <c:ext xmlns:c15="http://schemas.microsoft.com/office/drawing/2012/chart" uri="{CE6537A1-D6FC-4f65-9D91-7224C49458BB}">
                  <c15:layout/>
                </c:ext>
              </c:extLst>
            </c:dLbl>
            <c:dLbl>
              <c:idx val="6"/>
              <c:layout/>
              <c:tx>
                <c:rich>
                  <a:bodyPr/>
                  <a:lstStyle/>
                  <a:p>
                    <a:r>
                      <a:rPr lang="en-US" baseline="0" smtClean="0">
                        <a:solidFill>
                          <a:srgbClr val="FFFF00"/>
                        </a:solidFill>
                      </a:rPr>
                      <a:t>25</a:t>
                    </a:r>
                    <a:endParaRPr lang="en-US"/>
                  </a:p>
                </c:rich>
              </c:tx>
              <c:showVal val="1"/>
              <c:extLst>
                <c:ext xmlns:c15="http://schemas.microsoft.com/office/drawing/2012/chart" uri="{CE6537A1-D6FC-4f65-9D91-7224C49458BB}">
                  <c15:layout/>
                </c:ext>
              </c:extLst>
            </c:dLbl>
            <c:spPr>
              <a:noFill/>
              <a:ln>
                <a:noFill/>
              </a:ln>
              <a:effectLst/>
            </c:spPr>
            <c:txPr>
              <a:bodyPr/>
              <a:lstStyle/>
              <a:p>
                <a:pPr>
                  <a:defRPr baseline="0">
                    <a:solidFill>
                      <a:srgbClr val="FFFF00"/>
                    </a:solidFill>
                  </a:defRPr>
                </a:pPr>
                <a:endParaRPr lang="en-US"/>
              </a:p>
            </c:txPr>
            <c:showVal val="1"/>
            <c:extLst>
              <c:ext xmlns:c15="http://schemas.microsoft.com/office/drawing/2012/chart" uri="{CE6537A1-D6FC-4f65-9D91-7224C49458BB}">
                <c15:showLeaderLines val="0"/>
              </c:ext>
            </c:extLst>
          </c:dLbls>
          <c:cat>
            <c:strRef>
              <c:f>Sheet1!$C$3:$C$9</c:f>
              <c:strCache>
                <c:ptCount val="7"/>
                <c:pt idx="0">
                  <c:v>Join spouse</c:v>
                </c:pt>
                <c:pt idx="1">
                  <c:v>Join family</c:v>
                </c:pt>
                <c:pt idx="2">
                  <c:v>River erosion</c:v>
                </c:pt>
                <c:pt idx="3">
                  <c:v>Loss of land/home</c:v>
                </c:pt>
                <c:pt idx="4">
                  <c:v>Service/work/                   transfer</c:v>
                </c:pt>
                <c:pt idx="5">
                  <c:v>More earning</c:v>
                </c:pt>
                <c:pt idx="6">
                  <c:v>Looking for work</c:v>
                </c:pt>
              </c:strCache>
            </c:strRef>
          </c:cat>
          <c:val>
            <c:numRef>
              <c:f>Sheet1!$D$3:$D$9</c:f>
              <c:numCache>
                <c:formatCode>0.0</c:formatCode>
                <c:ptCount val="7"/>
                <c:pt idx="0">
                  <c:v>38.700000000000003</c:v>
                </c:pt>
                <c:pt idx="1">
                  <c:v>13.4</c:v>
                </c:pt>
                <c:pt idx="2">
                  <c:v>2.7</c:v>
                </c:pt>
                <c:pt idx="3">
                  <c:v>0.2</c:v>
                </c:pt>
                <c:pt idx="4">
                  <c:v>3.5</c:v>
                </c:pt>
                <c:pt idx="5">
                  <c:v>12.7</c:v>
                </c:pt>
                <c:pt idx="6">
                  <c:v>25.3</c:v>
                </c:pt>
              </c:numCache>
            </c:numRef>
          </c:val>
        </c:ser>
        <c:ser>
          <c:idx val="1"/>
          <c:order val="1"/>
          <c:tx>
            <c:strRef>
              <c:f>Sheet1!$E$2</c:f>
              <c:strCache>
                <c:ptCount val="1"/>
                <c:pt idx="0">
                  <c:v>Males</c:v>
                </c:pt>
              </c:strCache>
            </c:strRef>
          </c:tx>
          <c:spPr>
            <a:solidFill>
              <a:srgbClr val="E46C0A"/>
            </a:solidFill>
            <a:scene3d>
              <a:camera prst="orthographicFront"/>
              <a:lightRig rig="threePt" dir="t"/>
            </a:scene3d>
            <a:sp3d>
              <a:bevelT/>
            </a:sp3d>
          </c:spPr>
          <c:dLbls>
            <c:dLbl>
              <c:idx val="0"/>
              <c:delete val="1"/>
              <c:extLst>
                <c:ext xmlns:c15="http://schemas.microsoft.com/office/drawing/2012/chart" uri="{CE6537A1-D6FC-4f65-9D91-7224C49458BB}"/>
              </c:extLst>
            </c:dLbl>
            <c:dLbl>
              <c:idx val="1"/>
              <c:layout/>
              <c:tx>
                <c:rich>
                  <a:bodyPr/>
                  <a:lstStyle/>
                  <a:p>
                    <a:r>
                      <a:rPr lang="en-US" baseline="0" smtClean="0">
                        <a:solidFill>
                          <a:srgbClr val="FFC000"/>
                        </a:solidFill>
                      </a:rPr>
                      <a:t>7</a:t>
                    </a:r>
                    <a:endParaRPr lang="en-US"/>
                  </a:p>
                </c:rich>
              </c:tx>
              <c:showVal val="1"/>
              <c:extLst>
                <c:ext xmlns:c15="http://schemas.microsoft.com/office/drawing/2012/chart" uri="{CE6537A1-D6FC-4f65-9D91-7224C49458BB}">
                  <c15:layout/>
                </c:ext>
              </c:extLst>
            </c:dLbl>
            <c:dLbl>
              <c:idx val="2"/>
              <c:layout/>
              <c:tx>
                <c:rich>
                  <a:bodyPr/>
                  <a:lstStyle/>
                  <a:p>
                    <a:r>
                      <a:rPr lang="en-US" baseline="0" smtClean="0">
                        <a:solidFill>
                          <a:srgbClr val="FFC000"/>
                        </a:solidFill>
                      </a:rPr>
                      <a:t>3</a:t>
                    </a:r>
                    <a:endParaRPr lang="en-US"/>
                  </a:p>
                </c:rich>
              </c:tx>
              <c:showVal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tx>
                <c:rich>
                  <a:bodyPr/>
                  <a:lstStyle/>
                  <a:p>
                    <a:r>
                      <a:rPr lang="en-US" baseline="0" smtClean="0">
                        <a:solidFill>
                          <a:srgbClr val="FFC000"/>
                        </a:solidFill>
                      </a:rPr>
                      <a:t>10</a:t>
                    </a:r>
                    <a:endParaRPr lang="en-US"/>
                  </a:p>
                </c:rich>
              </c:tx>
              <c:showVal val="1"/>
              <c:extLst>
                <c:ext xmlns:c15="http://schemas.microsoft.com/office/drawing/2012/chart" uri="{CE6537A1-D6FC-4f65-9D91-7224C49458BB}">
                  <c15:layout/>
                </c:ext>
              </c:extLst>
            </c:dLbl>
            <c:dLbl>
              <c:idx val="5"/>
              <c:layout/>
              <c:tx>
                <c:rich>
                  <a:bodyPr/>
                  <a:lstStyle/>
                  <a:p>
                    <a:r>
                      <a:rPr lang="en-US" baseline="0" smtClean="0">
                        <a:solidFill>
                          <a:srgbClr val="FFC000"/>
                        </a:solidFill>
                      </a:rPr>
                      <a:t>20</a:t>
                    </a:r>
                    <a:endParaRPr lang="en-US"/>
                  </a:p>
                </c:rich>
              </c:tx>
              <c:showVal val="1"/>
              <c:extLst>
                <c:ext xmlns:c15="http://schemas.microsoft.com/office/drawing/2012/chart" uri="{CE6537A1-D6FC-4f65-9D91-7224C49458BB}">
                  <c15:layout/>
                </c:ext>
              </c:extLst>
            </c:dLbl>
            <c:dLbl>
              <c:idx val="6"/>
              <c:layout/>
              <c:tx>
                <c:rich>
                  <a:bodyPr/>
                  <a:lstStyle/>
                  <a:p>
                    <a:r>
                      <a:rPr lang="en-US" baseline="0" smtClean="0">
                        <a:solidFill>
                          <a:srgbClr val="FFC000"/>
                        </a:solidFill>
                      </a:rPr>
                      <a:t>58</a:t>
                    </a:r>
                    <a:endParaRPr lang="en-US"/>
                  </a:p>
                </c:rich>
              </c:tx>
              <c:showVal val="1"/>
              <c:extLst>
                <c:ext xmlns:c15="http://schemas.microsoft.com/office/drawing/2012/chart" uri="{CE6537A1-D6FC-4f65-9D91-7224C49458BB}">
                  <c15:layout/>
                </c:ext>
              </c:extLst>
            </c:dLbl>
            <c:spPr>
              <a:noFill/>
              <a:ln>
                <a:noFill/>
              </a:ln>
              <a:effectLst/>
            </c:spPr>
            <c:txPr>
              <a:bodyPr/>
              <a:lstStyle/>
              <a:p>
                <a:pPr>
                  <a:defRPr baseline="0">
                    <a:solidFill>
                      <a:srgbClr val="FFC000"/>
                    </a:solidFill>
                  </a:defRPr>
                </a:pPr>
                <a:endParaRPr lang="en-US"/>
              </a:p>
            </c:txPr>
            <c:showVal val="1"/>
            <c:extLst>
              <c:ext xmlns:c15="http://schemas.microsoft.com/office/drawing/2012/chart" uri="{CE6537A1-D6FC-4f65-9D91-7224C49458BB}">
                <c15:showLeaderLines val="0"/>
              </c:ext>
            </c:extLst>
          </c:dLbls>
          <c:cat>
            <c:strRef>
              <c:f>Sheet1!$C$3:$C$9</c:f>
              <c:strCache>
                <c:ptCount val="7"/>
                <c:pt idx="0">
                  <c:v>Join spouse</c:v>
                </c:pt>
                <c:pt idx="1">
                  <c:v>Join family</c:v>
                </c:pt>
                <c:pt idx="2">
                  <c:v>River erosion</c:v>
                </c:pt>
                <c:pt idx="3">
                  <c:v>Loss of land/home</c:v>
                </c:pt>
                <c:pt idx="4">
                  <c:v>Service/work/                   transfer</c:v>
                </c:pt>
                <c:pt idx="5">
                  <c:v>More earning</c:v>
                </c:pt>
                <c:pt idx="6">
                  <c:v>Looking for work</c:v>
                </c:pt>
              </c:strCache>
            </c:strRef>
          </c:cat>
          <c:val>
            <c:numRef>
              <c:f>Sheet1!$E$3:$E$9</c:f>
              <c:numCache>
                <c:formatCode>0.0</c:formatCode>
                <c:ptCount val="7"/>
                <c:pt idx="0">
                  <c:v>0.4</c:v>
                </c:pt>
                <c:pt idx="1">
                  <c:v>7</c:v>
                </c:pt>
                <c:pt idx="2">
                  <c:v>3.4</c:v>
                </c:pt>
                <c:pt idx="3">
                  <c:v>0.30000000000000032</c:v>
                </c:pt>
                <c:pt idx="4">
                  <c:v>9.7000000000000011</c:v>
                </c:pt>
                <c:pt idx="5">
                  <c:v>20.2</c:v>
                </c:pt>
                <c:pt idx="6">
                  <c:v>57.8</c:v>
                </c:pt>
              </c:numCache>
            </c:numRef>
          </c:val>
        </c:ser>
        <c:dLbls>
          <c:showVal val="1"/>
        </c:dLbls>
        <c:gapWidth val="50"/>
        <c:axId val="80114432"/>
        <c:axId val="80115968"/>
      </c:barChart>
      <c:catAx>
        <c:axId val="80114432"/>
        <c:scaling>
          <c:orientation val="minMax"/>
        </c:scaling>
        <c:axPos val="l"/>
        <c:numFmt formatCode="General" sourceLinked="0"/>
        <c:tickLblPos val="nextTo"/>
        <c:txPr>
          <a:bodyPr/>
          <a:lstStyle/>
          <a:p>
            <a:pPr>
              <a:defRPr baseline="0">
                <a:solidFill>
                  <a:schemeClr val="bg1"/>
                </a:solidFill>
              </a:defRPr>
            </a:pPr>
            <a:endParaRPr lang="en-US"/>
          </a:p>
        </c:txPr>
        <c:crossAx val="80115968"/>
        <c:crosses val="autoZero"/>
        <c:auto val="1"/>
        <c:lblAlgn val="ctr"/>
        <c:lblOffset val="100"/>
      </c:catAx>
      <c:valAx>
        <c:axId val="80115968"/>
        <c:scaling>
          <c:orientation val="minMax"/>
          <c:max val="70"/>
        </c:scaling>
        <c:delete val="1"/>
        <c:axPos val="b"/>
        <c:numFmt formatCode="0" sourceLinked="0"/>
        <c:tickLblPos val="none"/>
        <c:crossAx val="80114432"/>
        <c:crosses val="autoZero"/>
        <c:crossBetween val="between"/>
        <c:majorUnit val="10"/>
      </c:valAx>
    </c:plotArea>
    <c:legend>
      <c:legendPos val="b"/>
      <c:layout>
        <c:manualLayout>
          <c:xMode val="edge"/>
          <c:yMode val="edge"/>
          <c:x val="0.60153207164893852"/>
          <c:y val="0.8734616095523271"/>
          <c:w val="0.39239259566238777"/>
          <c:h val="5.9684834317585422E-2"/>
        </c:manualLayout>
      </c:layout>
      <c:txPr>
        <a:bodyPr/>
        <a:lstStyle/>
        <a:p>
          <a:pPr>
            <a:defRPr sz="1800" baseline="0">
              <a:solidFill>
                <a:schemeClr val="bg1"/>
              </a:solidFill>
            </a:defRPr>
          </a:pPr>
          <a:endParaRPr lang="en-US"/>
        </a:p>
      </c:txPr>
    </c:legend>
    <c:plotVisOnly val="1"/>
    <c:dispBlanksAs val="gap"/>
  </c:chart>
  <c:txPr>
    <a:bodyPr/>
    <a:lstStyle/>
    <a:p>
      <a:pPr>
        <a:defRPr sz="1600" b="1">
          <a:solidFill>
            <a:schemeClr val="tx2"/>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aseline="0">
                <a:solidFill>
                  <a:schemeClr val="bg1"/>
                </a:solidFill>
              </a:defRPr>
            </a:pPr>
            <a:r>
              <a:rPr lang="en-US" sz="1920" b="1" i="0" u="none" strike="noStrike" baseline="0" dirty="0" smtClean="0">
                <a:solidFill>
                  <a:schemeClr val="bg1"/>
                </a:solidFill>
                <a:effectLst/>
              </a:rPr>
              <a:t>Percent distribution of reasons for migration</a:t>
            </a:r>
            <a:r>
              <a:rPr lang="en-US" baseline="0" dirty="0" smtClean="0">
                <a:solidFill>
                  <a:schemeClr val="bg1"/>
                </a:solidFill>
              </a:rPr>
              <a:t>, Non-slum</a:t>
            </a:r>
            <a:endParaRPr lang="en-US" baseline="0" dirty="0">
              <a:solidFill>
                <a:schemeClr val="bg1"/>
              </a:solidFill>
            </a:endParaRPr>
          </a:p>
        </c:rich>
      </c:tx>
      <c:layout/>
    </c:title>
    <c:plotArea>
      <c:layout>
        <c:manualLayout>
          <c:layoutTarget val="inner"/>
          <c:xMode val="edge"/>
          <c:yMode val="edge"/>
          <c:x val="0.17263157894736839"/>
          <c:y val="0.13961305973117041"/>
          <c:w val="0.75695169682737606"/>
          <c:h val="0.75798576314324362"/>
        </c:manualLayout>
      </c:layout>
      <c:barChart>
        <c:barDir val="bar"/>
        <c:grouping val="clustered"/>
        <c:ser>
          <c:idx val="0"/>
          <c:order val="0"/>
          <c:tx>
            <c:strRef>
              <c:f>Sheet1!$D$14</c:f>
              <c:strCache>
                <c:ptCount val="1"/>
                <c:pt idx="0">
                  <c:v>Females</c:v>
                </c:pt>
              </c:strCache>
            </c:strRef>
          </c:tx>
          <c:spPr>
            <a:solidFill>
              <a:srgbClr val="FFFF00"/>
            </a:solidFill>
            <a:scene3d>
              <a:camera prst="orthographicFront"/>
              <a:lightRig rig="threePt" dir="t"/>
            </a:scene3d>
            <a:sp3d>
              <a:bevelT/>
            </a:sp3d>
          </c:spPr>
          <c:dLbls>
            <c:dLbl>
              <c:idx val="0"/>
              <c:layout/>
              <c:tx>
                <c:rich>
                  <a:bodyPr/>
                  <a:lstStyle/>
                  <a:p>
                    <a:r>
                      <a:rPr lang="en-US" baseline="0" smtClean="0">
                        <a:solidFill>
                          <a:srgbClr val="FFFF00"/>
                        </a:solidFill>
                      </a:rPr>
                      <a:t>53</a:t>
                    </a:r>
                    <a:endParaRPr lang="en-US"/>
                  </a:p>
                </c:rich>
              </c:tx>
              <c:showVal val="1"/>
              <c:extLst>
                <c:ext xmlns:c15="http://schemas.microsoft.com/office/drawing/2012/chart" uri="{CE6537A1-D6FC-4f65-9D91-7224C49458BB}">
                  <c15:layout/>
                </c:ext>
              </c:extLst>
            </c:dLbl>
            <c:dLbl>
              <c:idx val="1"/>
              <c:layout/>
              <c:tx>
                <c:rich>
                  <a:bodyPr/>
                  <a:lstStyle/>
                  <a:p>
                    <a:r>
                      <a:rPr lang="en-US" baseline="0" smtClean="0">
                        <a:solidFill>
                          <a:srgbClr val="FFFF00"/>
                        </a:solidFill>
                      </a:rPr>
                      <a:t>12</a:t>
                    </a:r>
                    <a:endParaRPr lang="en-US"/>
                  </a:p>
                </c:rich>
              </c:tx>
              <c:showVal val="1"/>
              <c:extLst>
                <c:ext xmlns:c15="http://schemas.microsoft.com/office/drawing/2012/chart" uri="{CE6537A1-D6FC-4f65-9D91-7224C49458BB}">
                  <c15:layout/>
                </c:ext>
              </c:extLst>
            </c:dLbl>
            <c:dLbl>
              <c:idx val="2"/>
              <c:layout/>
              <c:tx>
                <c:rich>
                  <a:bodyPr/>
                  <a:lstStyle/>
                  <a:p>
                    <a:r>
                      <a:rPr lang="en-US" baseline="0" smtClean="0">
                        <a:solidFill>
                          <a:srgbClr val="FFFF00"/>
                        </a:solidFill>
                      </a:rPr>
                      <a:t>1</a:t>
                    </a:r>
                    <a:endParaRPr lang="en-US"/>
                  </a:p>
                </c:rich>
              </c:tx>
              <c:showVal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tx>
                <c:rich>
                  <a:bodyPr/>
                  <a:lstStyle/>
                  <a:p>
                    <a:r>
                      <a:rPr lang="en-US" baseline="0" smtClean="0">
                        <a:solidFill>
                          <a:srgbClr val="FFFF00"/>
                        </a:solidFill>
                      </a:rPr>
                      <a:t>8</a:t>
                    </a:r>
                    <a:endParaRPr lang="en-US"/>
                  </a:p>
                </c:rich>
              </c:tx>
              <c:showVal val="1"/>
              <c:extLst>
                <c:ext xmlns:c15="http://schemas.microsoft.com/office/drawing/2012/chart" uri="{CE6537A1-D6FC-4f65-9D91-7224C49458BB}">
                  <c15:layout/>
                </c:ext>
              </c:extLst>
            </c:dLbl>
            <c:dLbl>
              <c:idx val="5"/>
              <c:layout/>
              <c:tx>
                <c:rich>
                  <a:bodyPr/>
                  <a:lstStyle/>
                  <a:p>
                    <a:r>
                      <a:rPr lang="en-US" baseline="0" smtClean="0">
                        <a:solidFill>
                          <a:srgbClr val="FFFF00"/>
                        </a:solidFill>
                      </a:rPr>
                      <a:t>7</a:t>
                    </a:r>
                    <a:endParaRPr lang="en-US"/>
                  </a:p>
                </c:rich>
              </c:tx>
              <c:showVal val="1"/>
              <c:extLst>
                <c:ext xmlns:c15="http://schemas.microsoft.com/office/drawing/2012/chart" uri="{CE6537A1-D6FC-4f65-9D91-7224C49458BB}">
                  <c15:layout/>
                </c:ext>
              </c:extLst>
            </c:dLbl>
            <c:dLbl>
              <c:idx val="6"/>
              <c:layout/>
              <c:tx>
                <c:rich>
                  <a:bodyPr/>
                  <a:lstStyle/>
                  <a:p>
                    <a:r>
                      <a:rPr lang="en-US" baseline="0" smtClean="0">
                        <a:solidFill>
                          <a:srgbClr val="FFFF00"/>
                        </a:solidFill>
                      </a:rPr>
                      <a:t>11</a:t>
                    </a:r>
                    <a:endParaRPr lang="en-US"/>
                  </a:p>
                </c:rich>
              </c:tx>
              <c:showVal val="1"/>
              <c:extLst>
                <c:ext xmlns:c15="http://schemas.microsoft.com/office/drawing/2012/chart" uri="{CE6537A1-D6FC-4f65-9D91-7224C49458BB}">
                  <c15:layout/>
                </c:ext>
              </c:extLst>
            </c:dLbl>
            <c:spPr>
              <a:noFill/>
              <a:ln>
                <a:noFill/>
              </a:ln>
              <a:effectLst/>
            </c:spPr>
            <c:txPr>
              <a:bodyPr/>
              <a:lstStyle/>
              <a:p>
                <a:pPr>
                  <a:defRPr baseline="0">
                    <a:solidFill>
                      <a:srgbClr val="FFFF00"/>
                    </a:solidFill>
                  </a:defRPr>
                </a:pPr>
                <a:endParaRPr lang="en-US"/>
              </a:p>
            </c:txPr>
            <c:showVal val="1"/>
            <c:extLst>
              <c:ext xmlns:c15="http://schemas.microsoft.com/office/drawing/2012/chart" uri="{CE6537A1-D6FC-4f65-9D91-7224C49458BB}">
                <c15:showLeaderLines val="0"/>
              </c:ext>
            </c:extLst>
          </c:dLbls>
          <c:cat>
            <c:strRef>
              <c:f>Sheet1!$C$15:$C$21</c:f>
              <c:strCache>
                <c:ptCount val="7"/>
                <c:pt idx="0">
                  <c:v>Join spouse</c:v>
                </c:pt>
                <c:pt idx="1">
                  <c:v>Join family</c:v>
                </c:pt>
                <c:pt idx="2">
                  <c:v>River erosion</c:v>
                </c:pt>
                <c:pt idx="3">
                  <c:v>Loss of land/home</c:v>
                </c:pt>
                <c:pt idx="4">
                  <c:v>Service/work/transfer</c:v>
                </c:pt>
                <c:pt idx="5">
                  <c:v>More earning</c:v>
                </c:pt>
                <c:pt idx="6">
                  <c:v>Looking for work</c:v>
                </c:pt>
              </c:strCache>
            </c:strRef>
          </c:cat>
          <c:val>
            <c:numRef>
              <c:f>Sheet1!$D$15:$D$21</c:f>
              <c:numCache>
                <c:formatCode>0.0</c:formatCode>
                <c:ptCount val="7"/>
                <c:pt idx="0">
                  <c:v>53.4</c:v>
                </c:pt>
                <c:pt idx="1">
                  <c:v>12.3</c:v>
                </c:pt>
                <c:pt idx="2">
                  <c:v>1.2</c:v>
                </c:pt>
                <c:pt idx="3">
                  <c:v>0.1</c:v>
                </c:pt>
                <c:pt idx="4">
                  <c:v>7.7</c:v>
                </c:pt>
                <c:pt idx="5">
                  <c:v>6.8</c:v>
                </c:pt>
                <c:pt idx="6">
                  <c:v>10.9</c:v>
                </c:pt>
              </c:numCache>
            </c:numRef>
          </c:val>
        </c:ser>
        <c:ser>
          <c:idx val="1"/>
          <c:order val="1"/>
          <c:tx>
            <c:strRef>
              <c:f>Sheet1!$E$14</c:f>
              <c:strCache>
                <c:ptCount val="1"/>
                <c:pt idx="0">
                  <c:v>Males</c:v>
                </c:pt>
              </c:strCache>
            </c:strRef>
          </c:tx>
          <c:spPr>
            <a:solidFill>
              <a:srgbClr val="E46C0A"/>
            </a:solidFill>
            <a:scene3d>
              <a:camera prst="orthographicFront"/>
              <a:lightRig rig="threePt" dir="t"/>
            </a:scene3d>
            <a:sp3d>
              <a:bevelT/>
            </a:sp3d>
          </c:spPr>
          <c:dLbls>
            <c:dLbl>
              <c:idx val="0"/>
              <c:layout/>
              <c:tx>
                <c:rich>
                  <a:bodyPr/>
                  <a:lstStyle/>
                  <a:p>
                    <a:r>
                      <a:rPr lang="en-US" baseline="0" smtClean="0">
                        <a:solidFill>
                          <a:srgbClr val="FFC000"/>
                        </a:solidFill>
                      </a:rPr>
                      <a:t>1</a:t>
                    </a:r>
                    <a:endParaRPr lang="en-US"/>
                  </a:p>
                </c:rich>
              </c:tx>
              <c:showVal val="1"/>
              <c:extLst>
                <c:ext xmlns:c15="http://schemas.microsoft.com/office/drawing/2012/chart" uri="{CE6537A1-D6FC-4f65-9D91-7224C49458BB}">
                  <c15:layout/>
                </c:ext>
              </c:extLst>
            </c:dLbl>
            <c:dLbl>
              <c:idx val="1"/>
              <c:layout/>
              <c:tx>
                <c:rich>
                  <a:bodyPr/>
                  <a:lstStyle/>
                  <a:p>
                    <a:r>
                      <a:rPr lang="en-US" baseline="0" smtClean="0">
                        <a:solidFill>
                          <a:srgbClr val="FFC000"/>
                        </a:solidFill>
                      </a:rPr>
                      <a:t>8</a:t>
                    </a:r>
                    <a:endParaRPr lang="en-US"/>
                  </a:p>
                </c:rich>
              </c:tx>
              <c:showVal val="1"/>
              <c:extLst>
                <c:ext xmlns:c15="http://schemas.microsoft.com/office/drawing/2012/chart" uri="{CE6537A1-D6FC-4f65-9D91-7224C49458BB}">
                  <c15:layout/>
                </c:ext>
              </c:extLst>
            </c:dLbl>
            <c:dLbl>
              <c:idx val="2"/>
              <c:layout/>
              <c:tx>
                <c:rich>
                  <a:bodyPr/>
                  <a:lstStyle/>
                  <a:p>
                    <a:r>
                      <a:rPr lang="en-US" baseline="0" smtClean="0">
                        <a:solidFill>
                          <a:srgbClr val="FFC000"/>
                        </a:solidFill>
                      </a:rPr>
                      <a:t>2</a:t>
                    </a:r>
                    <a:endParaRPr lang="en-US"/>
                  </a:p>
                </c:rich>
              </c:tx>
              <c:showVal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tx>
                <c:rich>
                  <a:bodyPr/>
                  <a:lstStyle/>
                  <a:p>
                    <a:r>
                      <a:rPr lang="en-US" baseline="0" smtClean="0">
                        <a:solidFill>
                          <a:srgbClr val="FFC000"/>
                        </a:solidFill>
                      </a:rPr>
                      <a:t>27</a:t>
                    </a:r>
                    <a:endParaRPr lang="en-US"/>
                  </a:p>
                </c:rich>
              </c:tx>
              <c:showVal val="1"/>
              <c:extLst>
                <c:ext xmlns:c15="http://schemas.microsoft.com/office/drawing/2012/chart" uri="{CE6537A1-D6FC-4f65-9D91-7224C49458BB}">
                  <c15:layout/>
                </c:ext>
              </c:extLst>
            </c:dLbl>
            <c:dLbl>
              <c:idx val="5"/>
              <c:layout/>
              <c:tx>
                <c:rich>
                  <a:bodyPr/>
                  <a:lstStyle/>
                  <a:p>
                    <a:r>
                      <a:rPr lang="en-US" baseline="0" smtClean="0">
                        <a:solidFill>
                          <a:srgbClr val="FFC000"/>
                        </a:solidFill>
                      </a:rPr>
                      <a:t>19</a:t>
                    </a:r>
                    <a:endParaRPr lang="en-US"/>
                  </a:p>
                </c:rich>
              </c:tx>
              <c:showVal val="1"/>
              <c:extLst>
                <c:ext xmlns:c15="http://schemas.microsoft.com/office/drawing/2012/chart" uri="{CE6537A1-D6FC-4f65-9D91-7224C49458BB}">
                  <c15:layout/>
                </c:ext>
              </c:extLst>
            </c:dLbl>
            <c:dLbl>
              <c:idx val="6"/>
              <c:layout/>
              <c:tx>
                <c:rich>
                  <a:bodyPr/>
                  <a:lstStyle/>
                  <a:p>
                    <a:r>
                      <a:rPr lang="en-US" baseline="0" smtClean="0">
                        <a:solidFill>
                          <a:srgbClr val="FFC000"/>
                        </a:solidFill>
                      </a:rPr>
                      <a:t>35</a:t>
                    </a:r>
                    <a:endParaRPr lang="en-US"/>
                  </a:p>
                </c:rich>
              </c:tx>
              <c:showVal val="1"/>
              <c:extLst>
                <c:ext xmlns:c15="http://schemas.microsoft.com/office/drawing/2012/chart" uri="{CE6537A1-D6FC-4f65-9D91-7224C49458BB}">
                  <c15:layout/>
                </c:ext>
              </c:extLst>
            </c:dLbl>
            <c:spPr>
              <a:noFill/>
              <a:ln>
                <a:noFill/>
              </a:ln>
              <a:effectLst/>
            </c:spPr>
            <c:txPr>
              <a:bodyPr/>
              <a:lstStyle/>
              <a:p>
                <a:pPr>
                  <a:defRPr baseline="0">
                    <a:solidFill>
                      <a:srgbClr val="FFC000"/>
                    </a:solidFill>
                  </a:defRPr>
                </a:pPr>
                <a:endParaRPr lang="en-US"/>
              </a:p>
            </c:txPr>
            <c:showVal val="1"/>
            <c:extLst>
              <c:ext xmlns:c15="http://schemas.microsoft.com/office/drawing/2012/chart" uri="{CE6537A1-D6FC-4f65-9D91-7224C49458BB}">
                <c15:showLeaderLines val="0"/>
              </c:ext>
            </c:extLst>
          </c:dLbls>
          <c:cat>
            <c:strRef>
              <c:f>Sheet1!$C$15:$C$21</c:f>
              <c:strCache>
                <c:ptCount val="7"/>
                <c:pt idx="0">
                  <c:v>Join spouse</c:v>
                </c:pt>
                <c:pt idx="1">
                  <c:v>Join family</c:v>
                </c:pt>
                <c:pt idx="2">
                  <c:v>River erosion</c:v>
                </c:pt>
                <c:pt idx="3">
                  <c:v>Loss of land/home</c:v>
                </c:pt>
                <c:pt idx="4">
                  <c:v>Service/work/transfer</c:v>
                </c:pt>
                <c:pt idx="5">
                  <c:v>More earning</c:v>
                </c:pt>
                <c:pt idx="6">
                  <c:v>Looking for work</c:v>
                </c:pt>
              </c:strCache>
            </c:strRef>
          </c:cat>
          <c:val>
            <c:numRef>
              <c:f>Sheet1!$E$15:$E$21</c:f>
              <c:numCache>
                <c:formatCode>0.0</c:formatCode>
                <c:ptCount val="7"/>
                <c:pt idx="0">
                  <c:v>0.70000000000000062</c:v>
                </c:pt>
                <c:pt idx="1">
                  <c:v>7.9</c:v>
                </c:pt>
                <c:pt idx="2">
                  <c:v>1.8</c:v>
                </c:pt>
                <c:pt idx="3">
                  <c:v>0.2</c:v>
                </c:pt>
                <c:pt idx="4">
                  <c:v>27</c:v>
                </c:pt>
                <c:pt idx="5">
                  <c:v>19</c:v>
                </c:pt>
                <c:pt idx="6">
                  <c:v>34.9</c:v>
                </c:pt>
              </c:numCache>
            </c:numRef>
          </c:val>
        </c:ser>
        <c:dLbls>
          <c:showVal val="1"/>
        </c:dLbls>
        <c:gapWidth val="50"/>
        <c:axId val="80141696"/>
        <c:axId val="80073856"/>
      </c:barChart>
      <c:catAx>
        <c:axId val="80141696"/>
        <c:scaling>
          <c:orientation val="minMax"/>
        </c:scaling>
        <c:delete val="1"/>
        <c:axPos val="l"/>
        <c:numFmt formatCode="General" sourceLinked="0"/>
        <c:tickLblPos val="none"/>
        <c:crossAx val="80073856"/>
        <c:crosses val="autoZero"/>
        <c:auto val="1"/>
        <c:lblAlgn val="ctr"/>
        <c:lblOffset val="100"/>
      </c:catAx>
      <c:valAx>
        <c:axId val="80073856"/>
        <c:scaling>
          <c:orientation val="minMax"/>
          <c:max val="70"/>
        </c:scaling>
        <c:delete val="1"/>
        <c:axPos val="b"/>
        <c:numFmt formatCode="0" sourceLinked="0"/>
        <c:tickLblPos val="none"/>
        <c:crossAx val="80141696"/>
        <c:crosses val="autoZero"/>
        <c:crossBetween val="between"/>
        <c:majorUnit val="10"/>
      </c:valAx>
    </c:plotArea>
    <c:plotVisOnly val="1"/>
    <c:dispBlanksAs val="gap"/>
  </c:chart>
  <c:txPr>
    <a:bodyPr/>
    <a:lstStyle/>
    <a:p>
      <a:pPr>
        <a:defRPr sz="1600" b="1">
          <a:solidFill>
            <a:schemeClr val="tx2"/>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3971274424030333E-2"/>
          <c:y val="1.9257206366778915E-2"/>
          <c:w val="0.91133736755127837"/>
          <c:h val="0.75226584289065723"/>
        </c:manualLayout>
      </c:layout>
      <c:lineChart>
        <c:grouping val="standard"/>
        <c:ser>
          <c:idx val="0"/>
          <c:order val="0"/>
          <c:tx>
            <c:strRef>
              <c:f>Sheet3!$A$3</c:f>
              <c:strCache>
                <c:ptCount val="1"/>
                <c:pt idx="0">
                  <c:v>D91</c:v>
                </c:pt>
              </c:strCache>
            </c:strRef>
          </c:tx>
          <c:cat>
            <c:numRef>
              <c:f>Sheet3!$B$2:$X$2</c:f>
              <c:numCache>
                <c:formatCode>mmm\-yy</c:formatCode>
                <c:ptCount val="23"/>
                <c:pt idx="0">
                  <c:v>30133</c:v>
                </c:pt>
                <c:pt idx="1">
                  <c:v>30225</c:v>
                </c:pt>
                <c:pt idx="2">
                  <c:v>30317</c:v>
                </c:pt>
                <c:pt idx="3">
                  <c:v>30407</c:v>
                </c:pt>
                <c:pt idx="4">
                  <c:v>30498</c:v>
                </c:pt>
                <c:pt idx="5">
                  <c:v>30590</c:v>
                </c:pt>
                <c:pt idx="6">
                  <c:v>30682</c:v>
                </c:pt>
                <c:pt idx="7">
                  <c:v>30773</c:v>
                </c:pt>
                <c:pt idx="8">
                  <c:v>30864</c:v>
                </c:pt>
                <c:pt idx="9">
                  <c:v>30956</c:v>
                </c:pt>
                <c:pt idx="10">
                  <c:v>31048</c:v>
                </c:pt>
                <c:pt idx="11">
                  <c:v>31138</c:v>
                </c:pt>
                <c:pt idx="12">
                  <c:v>31229</c:v>
                </c:pt>
                <c:pt idx="13">
                  <c:v>31321</c:v>
                </c:pt>
                <c:pt idx="14">
                  <c:v>31413</c:v>
                </c:pt>
                <c:pt idx="15">
                  <c:v>31503</c:v>
                </c:pt>
                <c:pt idx="16">
                  <c:v>31594</c:v>
                </c:pt>
                <c:pt idx="17">
                  <c:v>31686</c:v>
                </c:pt>
                <c:pt idx="18">
                  <c:v>31778</c:v>
                </c:pt>
                <c:pt idx="19">
                  <c:v>31868</c:v>
                </c:pt>
                <c:pt idx="20">
                  <c:v>31959</c:v>
                </c:pt>
                <c:pt idx="21">
                  <c:v>32051</c:v>
                </c:pt>
                <c:pt idx="22">
                  <c:v>32143</c:v>
                </c:pt>
              </c:numCache>
            </c:numRef>
          </c:cat>
          <c:val>
            <c:numRef>
              <c:f>Sheet3!$B$3:$X$3</c:f>
              <c:numCache>
                <c:formatCode>General</c:formatCode>
                <c:ptCount val="23"/>
                <c:pt idx="0">
                  <c:v>955</c:v>
                </c:pt>
                <c:pt idx="1">
                  <c:v>951</c:v>
                </c:pt>
                <c:pt idx="2">
                  <c:v>952</c:v>
                </c:pt>
                <c:pt idx="3">
                  <c:v>928</c:v>
                </c:pt>
                <c:pt idx="4">
                  <c:v>911</c:v>
                </c:pt>
                <c:pt idx="5">
                  <c:v>892</c:v>
                </c:pt>
                <c:pt idx="6">
                  <c:v>849</c:v>
                </c:pt>
                <c:pt idx="7">
                  <c:v>847</c:v>
                </c:pt>
                <c:pt idx="8">
                  <c:v>835</c:v>
                </c:pt>
                <c:pt idx="9">
                  <c:v>608</c:v>
                </c:pt>
                <c:pt idx="10">
                  <c:v>583</c:v>
                </c:pt>
                <c:pt idx="11">
                  <c:v>512</c:v>
                </c:pt>
                <c:pt idx="12">
                  <c:v>489</c:v>
                </c:pt>
                <c:pt idx="13">
                  <c:v>374</c:v>
                </c:pt>
                <c:pt idx="14">
                  <c:v>302</c:v>
                </c:pt>
                <c:pt idx="15">
                  <c:v>182</c:v>
                </c:pt>
                <c:pt idx="16">
                  <c:v>102</c:v>
                </c:pt>
                <c:pt idx="17">
                  <c:v>30</c:v>
                </c:pt>
                <c:pt idx="18">
                  <c:v>7</c:v>
                </c:pt>
                <c:pt idx="19">
                  <c:v>0</c:v>
                </c:pt>
                <c:pt idx="20">
                  <c:v>0</c:v>
                </c:pt>
                <c:pt idx="21">
                  <c:v>0</c:v>
                </c:pt>
                <c:pt idx="22">
                  <c:v>0</c:v>
                </c:pt>
              </c:numCache>
            </c:numRef>
          </c:val>
        </c:ser>
        <c:ser>
          <c:idx val="1"/>
          <c:order val="1"/>
          <c:tx>
            <c:strRef>
              <c:f>Sheet3!$A$4</c:f>
              <c:strCache>
                <c:ptCount val="1"/>
                <c:pt idx="0">
                  <c:v>D92</c:v>
                </c:pt>
              </c:strCache>
            </c:strRef>
          </c:tx>
          <c:cat>
            <c:numRef>
              <c:f>Sheet3!$B$2:$X$2</c:f>
              <c:numCache>
                <c:formatCode>mmm\-yy</c:formatCode>
                <c:ptCount val="23"/>
                <c:pt idx="0">
                  <c:v>30133</c:v>
                </c:pt>
                <c:pt idx="1">
                  <c:v>30225</c:v>
                </c:pt>
                <c:pt idx="2">
                  <c:v>30317</c:v>
                </c:pt>
                <c:pt idx="3">
                  <c:v>30407</c:v>
                </c:pt>
                <c:pt idx="4">
                  <c:v>30498</c:v>
                </c:pt>
                <c:pt idx="5">
                  <c:v>30590</c:v>
                </c:pt>
                <c:pt idx="6">
                  <c:v>30682</c:v>
                </c:pt>
                <c:pt idx="7">
                  <c:v>30773</c:v>
                </c:pt>
                <c:pt idx="8">
                  <c:v>30864</c:v>
                </c:pt>
                <c:pt idx="9">
                  <c:v>30956</c:v>
                </c:pt>
                <c:pt idx="10">
                  <c:v>31048</c:v>
                </c:pt>
                <c:pt idx="11">
                  <c:v>31138</c:v>
                </c:pt>
                <c:pt idx="12">
                  <c:v>31229</c:v>
                </c:pt>
                <c:pt idx="13">
                  <c:v>31321</c:v>
                </c:pt>
                <c:pt idx="14">
                  <c:v>31413</c:v>
                </c:pt>
                <c:pt idx="15">
                  <c:v>31503</c:v>
                </c:pt>
                <c:pt idx="16">
                  <c:v>31594</c:v>
                </c:pt>
                <c:pt idx="17">
                  <c:v>31686</c:v>
                </c:pt>
                <c:pt idx="18">
                  <c:v>31778</c:v>
                </c:pt>
                <c:pt idx="19">
                  <c:v>31868</c:v>
                </c:pt>
                <c:pt idx="20">
                  <c:v>31959</c:v>
                </c:pt>
                <c:pt idx="21">
                  <c:v>32051</c:v>
                </c:pt>
                <c:pt idx="22">
                  <c:v>32143</c:v>
                </c:pt>
              </c:numCache>
            </c:numRef>
          </c:cat>
          <c:val>
            <c:numRef>
              <c:f>Sheet3!$B$4:$X$4</c:f>
              <c:numCache>
                <c:formatCode>General</c:formatCode>
                <c:ptCount val="23"/>
                <c:pt idx="0">
                  <c:v>531</c:v>
                </c:pt>
                <c:pt idx="1">
                  <c:v>508</c:v>
                </c:pt>
                <c:pt idx="2">
                  <c:v>491</c:v>
                </c:pt>
                <c:pt idx="3">
                  <c:v>476</c:v>
                </c:pt>
                <c:pt idx="4">
                  <c:v>464</c:v>
                </c:pt>
                <c:pt idx="5">
                  <c:v>211</c:v>
                </c:pt>
                <c:pt idx="6">
                  <c:v>185</c:v>
                </c:pt>
                <c:pt idx="7">
                  <c:v>178</c:v>
                </c:pt>
                <c:pt idx="8">
                  <c:v>178</c:v>
                </c:pt>
                <c:pt idx="9">
                  <c:v>53</c:v>
                </c:pt>
                <c:pt idx="10">
                  <c:v>46</c:v>
                </c:pt>
                <c:pt idx="11">
                  <c:v>29</c:v>
                </c:pt>
                <c:pt idx="12">
                  <c:v>27</c:v>
                </c:pt>
                <c:pt idx="13">
                  <c:v>14</c:v>
                </c:pt>
                <c:pt idx="14">
                  <c:v>10</c:v>
                </c:pt>
                <c:pt idx="15">
                  <c:v>0</c:v>
                </c:pt>
                <c:pt idx="16">
                  <c:v>0</c:v>
                </c:pt>
                <c:pt idx="17">
                  <c:v>0</c:v>
                </c:pt>
                <c:pt idx="18">
                  <c:v>0</c:v>
                </c:pt>
                <c:pt idx="19">
                  <c:v>0</c:v>
                </c:pt>
                <c:pt idx="20">
                  <c:v>0</c:v>
                </c:pt>
                <c:pt idx="21">
                  <c:v>0</c:v>
                </c:pt>
                <c:pt idx="22">
                  <c:v>0</c:v>
                </c:pt>
              </c:numCache>
            </c:numRef>
          </c:val>
        </c:ser>
        <c:ser>
          <c:idx val="2"/>
          <c:order val="2"/>
          <c:tx>
            <c:strRef>
              <c:f>Sheet3!$A$5</c:f>
              <c:strCache>
                <c:ptCount val="1"/>
                <c:pt idx="0">
                  <c:v>V37</c:v>
                </c:pt>
              </c:strCache>
            </c:strRef>
          </c:tx>
          <c:cat>
            <c:numRef>
              <c:f>Sheet3!$B$2:$X$2</c:f>
              <c:numCache>
                <c:formatCode>mmm\-yy</c:formatCode>
                <c:ptCount val="23"/>
                <c:pt idx="0">
                  <c:v>30133</c:v>
                </c:pt>
                <c:pt idx="1">
                  <c:v>30225</c:v>
                </c:pt>
                <c:pt idx="2">
                  <c:v>30317</c:v>
                </c:pt>
                <c:pt idx="3">
                  <c:v>30407</c:v>
                </c:pt>
                <c:pt idx="4">
                  <c:v>30498</c:v>
                </c:pt>
                <c:pt idx="5">
                  <c:v>30590</c:v>
                </c:pt>
                <c:pt idx="6">
                  <c:v>30682</c:v>
                </c:pt>
                <c:pt idx="7">
                  <c:v>30773</c:v>
                </c:pt>
                <c:pt idx="8">
                  <c:v>30864</c:v>
                </c:pt>
                <c:pt idx="9">
                  <c:v>30956</c:v>
                </c:pt>
                <c:pt idx="10">
                  <c:v>31048</c:v>
                </c:pt>
                <c:pt idx="11">
                  <c:v>31138</c:v>
                </c:pt>
                <c:pt idx="12">
                  <c:v>31229</c:v>
                </c:pt>
                <c:pt idx="13">
                  <c:v>31321</c:v>
                </c:pt>
                <c:pt idx="14">
                  <c:v>31413</c:v>
                </c:pt>
                <c:pt idx="15">
                  <c:v>31503</c:v>
                </c:pt>
                <c:pt idx="16">
                  <c:v>31594</c:v>
                </c:pt>
                <c:pt idx="17">
                  <c:v>31686</c:v>
                </c:pt>
                <c:pt idx="18">
                  <c:v>31778</c:v>
                </c:pt>
                <c:pt idx="19">
                  <c:v>31868</c:v>
                </c:pt>
                <c:pt idx="20">
                  <c:v>31959</c:v>
                </c:pt>
                <c:pt idx="21">
                  <c:v>32051</c:v>
                </c:pt>
                <c:pt idx="22">
                  <c:v>32143</c:v>
                </c:pt>
              </c:numCache>
            </c:numRef>
          </c:cat>
          <c:val>
            <c:numRef>
              <c:f>Sheet3!$B$5:$X$5</c:f>
              <c:numCache>
                <c:formatCode>General</c:formatCode>
                <c:ptCount val="23"/>
                <c:pt idx="0">
                  <c:v>365</c:v>
                </c:pt>
                <c:pt idx="1">
                  <c:v>358</c:v>
                </c:pt>
                <c:pt idx="2">
                  <c:v>371</c:v>
                </c:pt>
                <c:pt idx="3">
                  <c:v>373</c:v>
                </c:pt>
                <c:pt idx="4">
                  <c:v>373</c:v>
                </c:pt>
                <c:pt idx="5">
                  <c:v>375</c:v>
                </c:pt>
                <c:pt idx="6">
                  <c:v>379</c:v>
                </c:pt>
                <c:pt idx="7">
                  <c:v>378</c:v>
                </c:pt>
                <c:pt idx="8">
                  <c:v>376</c:v>
                </c:pt>
                <c:pt idx="9">
                  <c:v>369</c:v>
                </c:pt>
                <c:pt idx="10">
                  <c:v>377</c:v>
                </c:pt>
                <c:pt idx="11">
                  <c:v>373</c:v>
                </c:pt>
                <c:pt idx="12">
                  <c:v>366</c:v>
                </c:pt>
                <c:pt idx="13">
                  <c:v>370</c:v>
                </c:pt>
                <c:pt idx="14">
                  <c:v>363</c:v>
                </c:pt>
                <c:pt idx="15">
                  <c:v>382</c:v>
                </c:pt>
                <c:pt idx="16">
                  <c:v>377</c:v>
                </c:pt>
                <c:pt idx="17">
                  <c:v>93</c:v>
                </c:pt>
                <c:pt idx="18">
                  <c:v>44</c:v>
                </c:pt>
                <c:pt idx="19">
                  <c:v>30</c:v>
                </c:pt>
                <c:pt idx="20">
                  <c:v>13</c:v>
                </c:pt>
                <c:pt idx="21">
                  <c:v>0</c:v>
                </c:pt>
                <c:pt idx="22">
                  <c:v>0</c:v>
                </c:pt>
              </c:numCache>
            </c:numRef>
          </c:val>
        </c:ser>
        <c:ser>
          <c:idx val="3"/>
          <c:order val="3"/>
          <c:tx>
            <c:strRef>
              <c:f>Sheet3!$A$6</c:f>
              <c:strCache>
                <c:ptCount val="1"/>
                <c:pt idx="0">
                  <c:v>V58</c:v>
                </c:pt>
              </c:strCache>
            </c:strRef>
          </c:tx>
          <c:cat>
            <c:numRef>
              <c:f>Sheet3!$B$2:$X$2</c:f>
              <c:numCache>
                <c:formatCode>mmm\-yy</c:formatCode>
                <c:ptCount val="23"/>
                <c:pt idx="0">
                  <c:v>30133</c:v>
                </c:pt>
                <c:pt idx="1">
                  <c:v>30225</c:v>
                </c:pt>
                <c:pt idx="2">
                  <c:v>30317</c:v>
                </c:pt>
                <c:pt idx="3">
                  <c:v>30407</c:v>
                </c:pt>
                <c:pt idx="4">
                  <c:v>30498</c:v>
                </c:pt>
                <c:pt idx="5">
                  <c:v>30590</c:v>
                </c:pt>
                <c:pt idx="6">
                  <c:v>30682</c:v>
                </c:pt>
                <c:pt idx="7">
                  <c:v>30773</c:v>
                </c:pt>
                <c:pt idx="8">
                  <c:v>30864</c:v>
                </c:pt>
                <c:pt idx="9">
                  <c:v>30956</c:v>
                </c:pt>
                <c:pt idx="10">
                  <c:v>31048</c:v>
                </c:pt>
                <c:pt idx="11">
                  <c:v>31138</c:v>
                </c:pt>
                <c:pt idx="12">
                  <c:v>31229</c:v>
                </c:pt>
                <c:pt idx="13">
                  <c:v>31321</c:v>
                </c:pt>
                <c:pt idx="14">
                  <c:v>31413</c:v>
                </c:pt>
                <c:pt idx="15">
                  <c:v>31503</c:v>
                </c:pt>
                <c:pt idx="16">
                  <c:v>31594</c:v>
                </c:pt>
                <c:pt idx="17">
                  <c:v>31686</c:v>
                </c:pt>
                <c:pt idx="18">
                  <c:v>31778</c:v>
                </c:pt>
                <c:pt idx="19">
                  <c:v>31868</c:v>
                </c:pt>
                <c:pt idx="20">
                  <c:v>31959</c:v>
                </c:pt>
                <c:pt idx="21">
                  <c:v>32051</c:v>
                </c:pt>
                <c:pt idx="22">
                  <c:v>32143</c:v>
                </c:pt>
              </c:numCache>
            </c:numRef>
          </c:cat>
          <c:val>
            <c:numRef>
              <c:f>Sheet3!$B$6:$X$6</c:f>
              <c:numCache>
                <c:formatCode>General</c:formatCode>
                <c:ptCount val="23"/>
                <c:pt idx="0">
                  <c:v>1215</c:v>
                </c:pt>
                <c:pt idx="1">
                  <c:v>1223</c:v>
                </c:pt>
                <c:pt idx="2">
                  <c:v>1237</c:v>
                </c:pt>
                <c:pt idx="3">
                  <c:v>1256</c:v>
                </c:pt>
                <c:pt idx="4">
                  <c:v>1279</c:v>
                </c:pt>
                <c:pt idx="5">
                  <c:v>1283</c:v>
                </c:pt>
                <c:pt idx="6">
                  <c:v>1288</c:v>
                </c:pt>
                <c:pt idx="7">
                  <c:v>1283</c:v>
                </c:pt>
                <c:pt idx="8">
                  <c:v>1284</c:v>
                </c:pt>
                <c:pt idx="9">
                  <c:v>1271</c:v>
                </c:pt>
                <c:pt idx="10">
                  <c:v>1246</c:v>
                </c:pt>
                <c:pt idx="11">
                  <c:v>1232</c:v>
                </c:pt>
                <c:pt idx="12">
                  <c:v>1200</c:v>
                </c:pt>
                <c:pt idx="13">
                  <c:v>1204</c:v>
                </c:pt>
                <c:pt idx="14">
                  <c:v>1216</c:v>
                </c:pt>
                <c:pt idx="15">
                  <c:v>1222</c:v>
                </c:pt>
                <c:pt idx="16">
                  <c:v>1199</c:v>
                </c:pt>
                <c:pt idx="17">
                  <c:v>614</c:v>
                </c:pt>
                <c:pt idx="18">
                  <c:v>531</c:v>
                </c:pt>
                <c:pt idx="19">
                  <c:v>439</c:v>
                </c:pt>
                <c:pt idx="20">
                  <c:v>109</c:v>
                </c:pt>
                <c:pt idx="21">
                  <c:v>0</c:v>
                </c:pt>
                <c:pt idx="22">
                  <c:v>0</c:v>
                </c:pt>
              </c:numCache>
            </c:numRef>
          </c:val>
        </c:ser>
        <c:ser>
          <c:idx val="4"/>
          <c:order val="4"/>
          <c:tx>
            <c:strRef>
              <c:f>Sheet3!$A$7</c:f>
              <c:strCache>
                <c:ptCount val="1"/>
                <c:pt idx="0">
                  <c:v>V69</c:v>
                </c:pt>
              </c:strCache>
            </c:strRef>
          </c:tx>
          <c:cat>
            <c:numRef>
              <c:f>Sheet3!$B$2:$X$2</c:f>
              <c:numCache>
                <c:formatCode>mmm\-yy</c:formatCode>
                <c:ptCount val="23"/>
                <c:pt idx="0">
                  <c:v>30133</c:v>
                </c:pt>
                <c:pt idx="1">
                  <c:v>30225</c:v>
                </c:pt>
                <c:pt idx="2">
                  <c:v>30317</c:v>
                </c:pt>
                <c:pt idx="3">
                  <c:v>30407</c:v>
                </c:pt>
                <c:pt idx="4">
                  <c:v>30498</c:v>
                </c:pt>
                <c:pt idx="5">
                  <c:v>30590</c:v>
                </c:pt>
                <c:pt idx="6">
                  <c:v>30682</c:v>
                </c:pt>
                <c:pt idx="7">
                  <c:v>30773</c:v>
                </c:pt>
                <c:pt idx="8">
                  <c:v>30864</c:v>
                </c:pt>
                <c:pt idx="9">
                  <c:v>30956</c:v>
                </c:pt>
                <c:pt idx="10">
                  <c:v>31048</c:v>
                </c:pt>
                <c:pt idx="11">
                  <c:v>31138</c:v>
                </c:pt>
                <c:pt idx="12">
                  <c:v>31229</c:v>
                </c:pt>
                <c:pt idx="13">
                  <c:v>31321</c:v>
                </c:pt>
                <c:pt idx="14">
                  <c:v>31413</c:v>
                </c:pt>
                <c:pt idx="15">
                  <c:v>31503</c:v>
                </c:pt>
                <c:pt idx="16">
                  <c:v>31594</c:v>
                </c:pt>
                <c:pt idx="17">
                  <c:v>31686</c:v>
                </c:pt>
                <c:pt idx="18">
                  <c:v>31778</c:v>
                </c:pt>
                <c:pt idx="19">
                  <c:v>31868</c:v>
                </c:pt>
                <c:pt idx="20">
                  <c:v>31959</c:v>
                </c:pt>
                <c:pt idx="21">
                  <c:v>32051</c:v>
                </c:pt>
                <c:pt idx="22">
                  <c:v>32143</c:v>
                </c:pt>
              </c:numCache>
            </c:numRef>
          </c:cat>
          <c:val>
            <c:numRef>
              <c:f>Sheet3!$B$7:$X$7</c:f>
              <c:numCache>
                <c:formatCode>General</c:formatCode>
                <c:ptCount val="23"/>
                <c:pt idx="0">
                  <c:v>1123</c:v>
                </c:pt>
                <c:pt idx="1">
                  <c:v>1132</c:v>
                </c:pt>
                <c:pt idx="2">
                  <c:v>1139</c:v>
                </c:pt>
                <c:pt idx="3">
                  <c:v>1129</c:v>
                </c:pt>
                <c:pt idx="4">
                  <c:v>1132</c:v>
                </c:pt>
                <c:pt idx="5">
                  <c:v>1188</c:v>
                </c:pt>
                <c:pt idx="6">
                  <c:v>1186</c:v>
                </c:pt>
                <c:pt idx="7">
                  <c:v>1156</c:v>
                </c:pt>
                <c:pt idx="8">
                  <c:v>1140</c:v>
                </c:pt>
                <c:pt idx="9">
                  <c:v>1129</c:v>
                </c:pt>
                <c:pt idx="10">
                  <c:v>1108</c:v>
                </c:pt>
                <c:pt idx="11">
                  <c:v>1029</c:v>
                </c:pt>
                <c:pt idx="12">
                  <c:v>1016</c:v>
                </c:pt>
                <c:pt idx="13">
                  <c:v>887</c:v>
                </c:pt>
                <c:pt idx="14">
                  <c:v>838</c:v>
                </c:pt>
                <c:pt idx="15">
                  <c:v>627</c:v>
                </c:pt>
                <c:pt idx="16">
                  <c:v>543</c:v>
                </c:pt>
                <c:pt idx="17">
                  <c:v>62</c:v>
                </c:pt>
                <c:pt idx="18">
                  <c:v>22</c:v>
                </c:pt>
                <c:pt idx="19">
                  <c:v>11</c:v>
                </c:pt>
                <c:pt idx="20">
                  <c:v>2</c:v>
                </c:pt>
                <c:pt idx="21">
                  <c:v>0</c:v>
                </c:pt>
                <c:pt idx="22">
                  <c:v>2</c:v>
                </c:pt>
              </c:numCache>
            </c:numRef>
          </c:val>
        </c:ser>
        <c:ser>
          <c:idx val="5"/>
          <c:order val="5"/>
          <c:tx>
            <c:strRef>
              <c:f>Sheet3!$A$8</c:f>
              <c:strCache>
                <c:ptCount val="1"/>
                <c:pt idx="0">
                  <c:v>V70</c:v>
                </c:pt>
              </c:strCache>
            </c:strRef>
          </c:tx>
          <c:cat>
            <c:numRef>
              <c:f>Sheet3!$B$2:$X$2</c:f>
              <c:numCache>
                <c:formatCode>mmm\-yy</c:formatCode>
                <c:ptCount val="23"/>
                <c:pt idx="0">
                  <c:v>30133</c:v>
                </c:pt>
                <c:pt idx="1">
                  <c:v>30225</c:v>
                </c:pt>
                <c:pt idx="2">
                  <c:v>30317</c:v>
                </c:pt>
                <c:pt idx="3">
                  <c:v>30407</c:v>
                </c:pt>
                <c:pt idx="4">
                  <c:v>30498</c:v>
                </c:pt>
                <c:pt idx="5">
                  <c:v>30590</c:v>
                </c:pt>
                <c:pt idx="6">
                  <c:v>30682</c:v>
                </c:pt>
                <c:pt idx="7">
                  <c:v>30773</c:v>
                </c:pt>
                <c:pt idx="8">
                  <c:v>30864</c:v>
                </c:pt>
                <c:pt idx="9">
                  <c:v>30956</c:v>
                </c:pt>
                <c:pt idx="10">
                  <c:v>31048</c:v>
                </c:pt>
                <c:pt idx="11">
                  <c:v>31138</c:v>
                </c:pt>
                <c:pt idx="12">
                  <c:v>31229</c:v>
                </c:pt>
                <c:pt idx="13">
                  <c:v>31321</c:v>
                </c:pt>
                <c:pt idx="14">
                  <c:v>31413</c:v>
                </c:pt>
                <c:pt idx="15">
                  <c:v>31503</c:v>
                </c:pt>
                <c:pt idx="16">
                  <c:v>31594</c:v>
                </c:pt>
                <c:pt idx="17">
                  <c:v>31686</c:v>
                </c:pt>
                <c:pt idx="18">
                  <c:v>31778</c:v>
                </c:pt>
                <c:pt idx="19">
                  <c:v>31868</c:v>
                </c:pt>
                <c:pt idx="20">
                  <c:v>31959</c:v>
                </c:pt>
                <c:pt idx="21">
                  <c:v>32051</c:v>
                </c:pt>
                <c:pt idx="22">
                  <c:v>32143</c:v>
                </c:pt>
              </c:numCache>
            </c:numRef>
          </c:cat>
          <c:val>
            <c:numRef>
              <c:f>Sheet3!$B$8:$X$8</c:f>
              <c:numCache>
                <c:formatCode>General</c:formatCode>
                <c:ptCount val="23"/>
                <c:pt idx="0">
                  <c:v>650</c:v>
                </c:pt>
                <c:pt idx="1">
                  <c:v>654</c:v>
                </c:pt>
                <c:pt idx="2">
                  <c:v>662</c:v>
                </c:pt>
                <c:pt idx="3">
                  <c:v>670</c:v>
                </c:pt>
                <c:pt idx="4">
                  <c:v>661</c:v>
                </c:pt>
                <c:pt idx="5">
                  <c:v>680</c:v>
                </c:pt>
                <c:pt idx="6">
                  <c:v>688</c:v>
                </c:pt>
                <c:pt idx="7">
                  <c:v>660</c:v>
                </c:pt>
                <c:pt idx="8">
                  <c:v>666</c:v>
                </c:pt>
                <c:pt idx="9">
                  <c:v>665</c:v>
                </c:pt>
                <c:pt idx="10">
                  <c:v>664</c:v>
                </c:pt>
                <c:pt idx="11">
                  <c:v>645</c:v>
                </c:pt>
                <c:pt idx="12">
                  <c:v>638</c:v>
                </c:pt>
                <c:pt idx="13">
                  <c:v>604</c:v>
                </c:pt>
                <c:pt idx="14">
                  <c:v>594</c:v>
                </c:pt>
                <c:pt idx="15">
                  <c:v>553</c:v>
                </c:pt>
                <c:pt idx="16">
                  <c:v>500</c:v>
                </c:pt>
                <c:pt idx="17">
                  <c:v>209</c:v>
                </c:pt>
                <c:pt idx="18">
                  <c:v>138</c:v>
                </c:pt>
                <c:pt idx="19">
                  <c:v>125</c:v>
                </c:pt>
                <c:pt idx="20">
                  <c:v>90</c:v>
                </c:pt>
                <c:pt idx="21">
                  <c:v>3</c:v>
                </c:pt>
                <c:pt idx="22">
                  <c:v>0</c:v>
                </c:pt>
              </c:numCache>
            </c:numRef>
          </c:val>
        </c:ser>
        <c:ser>
          <c:idx val="6"/>
          <c:order val="6"/>
          <c:tx>
            <c:strRef>
              <c:f>Sheet3!$A$9</c:f>
              <c:strCache>
                <c:ptCount val="1"/>
                <c:pt idx="0">
                  <c:v>VB9</c:v>
                </c:pt>
              </c:strCache>
            </c:strRef>
          </c:tx>
          <c:cat>
            <c:numRef>
              <c:f>Sheet3!$B$2:$X$2</c:f>
              <c:numCache>
                <c:formatCode>mmm\-yy</c:formatCode>
                <c:ptCount val="23"/>
                <c:pt idx="0">
                  <c:v>30133</c:v>
                </c:pt>
                <c:pt idx="1">
                  <c:v>30225</c:v>
                </c:pt>
                <c:pt idx="2">
                  <c:v>30317</c:v>
                </c:pt>
                <c:pt idx="3">
                  <c:v>30407</c:v>
                </c:pt>
                <c:pt idx="4">
                  <c:v>30498</c:v>
                </c:pt>
                <c:pt idx="5">
                  <c:v>30590</c:v>
                </c:pt>
                <c:pt idx="6">
                  <c:v>30682</c:v>
                </c:pt>
                <c:pt idx="7">
                  <c:v>30773</c:v>
                </c:pt>
                <c:pt idx="8">
                  <c:v>30864</c:v>
                </c:pt>
                <c:pt idx="9">
                  <c:v>30956</c:v>
                </c:pt>
                <c:pt idx="10">
                  <c:v>31048</c:v>
                </c:pt>
                <c:pt idx="11">
                  <c:v>31138</c:v>
                </c:pt>
                <c:pt idx="12">
                  <c:v>31229</c:v>
                </c:pt>
                <c:pt idx="13">
                  <c:v>31321</c:v>
                </c:pt>
                <c:pt idx="14">
                  <c:v>31413</c:v>
                </c:pt>
                <c:pt idx="15">
                  <c:v>31503</c:v>
                </c:pt>
                <c:pt idx="16">
                  <c:v>31594</c:v>
                </c:pt>
                <c:pt idx="17">
                  <c:v>31686</c:v>
                </c:pt>
                <c:pt idx="18">
                  <c:v>31778</c:v>
                </c:pt>
                <c:pt idx="19">
                  <c:v>31868</c:v>
                </c:pt>
                <c:pt idx="20">
                  <c:v>31959</c:v>
                </c:pt>
                <c:pt idx="21">
                  <c:v>32051</c:v>
                </c:pt>
                <c:pt idx="22">
                  <c:v>32143</c:v>
                </c:pt>
              </c:numCache>
            </c:numRef>
          </c:cat>
          <c:val>
            <c:numRef>
              <c:f>Sheet3!$B$9:$X$9</c:f>
              <c:numCache>
                <c:formatCode>General</c:formatCode>
                <c:ptCount val="23"/>
                <c:pt idx="0">
                  <c:v>145</c:v>
                </c:pt>
                <c:pt idx="1">
                  <c:v>145</c:v>
                </c:pt>
                <c:pt idx="2">
                  <c:v>143</c:v>
                </c:pt>
                <c:pt idx="3">
                  <c:v>135</c:v>
                </c:pt>
                <c:pt idx="4">
                  <c:v>135</c:v>
                </c:pt>
                <c:pt idx="5">
                  <c:v>129</c:v>
                </c:pt>
                <c:pt idx="6">
                  <c:v>131</c:v>
                </c:pt>
                <c:pt idx="7">
                  <c:v>122</c:v>
                </c:pt>
                <c:pt idx="8">
                  <c:v>106</c:v>
                </c:pt>
                <c:pt idx="9">
                  <c:v>78</c:v>
                </c:pt>
                <c:pt idx="10">
                  <c:v>56</c:v>
                </c:pt>
                <c:pt idx="11">
                  <c:v>44</c:v>
                </c:pt>
                <c:pt idx="12">
                  <c:v>9</c:v>
                </c:pt>
                <c:pt idx="13">
                  <c:v>9</c:v>
                </c:pt>
                <c:pt idx="14">
                  <c:v>9</c:v>
                </c:pt>
                <c:pt idx="15">
                  <c:v>0</c:v>
                </c:pt>
                <c:pt idx="16">
                  <c:v>0</c:v>
                </c:pt>
                <c:pt idx="17">
                  <c:v>0</c:v>
                </c:pt>
                <c:pt idx="18">
                  <c:v>0</c:v>
                </c:pt>
                <c:pt idx="19">
                  <c:v>0</c:v>
                </c:pt>
                <c:pt idx="20">
                  <c:v>0</c:v>
                </c:pt>
                <c:pt idx="21">
                  <c:v>0</c:v>
                </c:pt>
                <c:pt idx="22">
                  <c:v>0</c:v>
                </c:pt>
              </c:numCache>
            </c:numRef>
          </c:val>
        </c:ser>
        <c:marker val="1"/>
        <c:axId val="70998656"/>
        <c:axId val="71008640"/>
      </c:lineChart>
      <c:dateAx>
        <c:axId val="70998656"/>
        <c:scaling>
          <c:orientation val="minMax"/>
        </c:scaling>
        <c:axPos val="b"/>
        <c:numFmt formatCode="mmm\-yy" sourceLinked="1"/>
        <c:tickLblPos val="nextTo"/>
        <c:txPr>
          <a:bodyPr/>
          <a:lstStyle/>
          <a:p>
            <a:pPr>
              <a:defRPr sz="1400" baseline="0">
                <a:solidFill>
                  <a:schemeClr val="bg1"/>
                </a:solidFill>
              </a:defRPr>
            </a:pPr>
            <a:endParaRPr lang="en-US"/>
          </a:p>
        </c:txPr>
        <c:crossAx val="71008640"/>
        <c:crosses val="autoZero"/>
        <c:auto val="1"/>
        <c:lblOffset val="100"/>
        <c:baseTimeUnit val="months"/>
      </c:dateAx>
      <c:valAx>
        <c:axId val="71008640"/>
        <c:scaling>
          <c:orientation val="minMax"/>
        </c:scaling>
        <c:axPos val="l"/>
        <c:majorGridlines/>
        <c:numFmt formatCode="General" sourceLinked="1"/>
        <c:tickLblPos val="nextTo"/>
        <c:txPr>
          <a:bodyPr/>
          <a:lstStyle/>
          <a:p>
            <a:pPr>
              <a:defRPr sz="1400" baseline="0">
                <a:solidFill>
                  <a:schemeClr val="bg1"/>
                </a:solidFill>
              </a:defRPr>
            </a:pPr>
            <a:endParaRPr lang="en-US"/>
          </a:p>
        </c:txPr>
        <c:crossAx val="70998656"/>
        <c:crosses val="autoZero"/>
        <c:crossBetween val="between"/>
      </c:valAx>
      <c:spPr>
        <a:solidFill>
          <a:schemeClr val="accent1">
            <a:lumMod val="20000"/>
            <a:lumOff val="80000"/>
          </a:schemeClr>
        </a:solidFill>
      </c:spPr>
    </c:plotArea>
    <c:legend>
      <c:legendPos val="b"/>
      <c:spPr>
        <a:solidFill>
          <a:schemeClr val="accent1">
            <a:lumMod val="20000"/>
            <a:lumOff val="80000"/>
          </a:schemeClr>
        </a:solidFill>
      </c:spPr>
      <c:txPr>
        <a:bodyPr/>
        <a:lstStyle/>
        <a:p>
          <a:pPr>
            <a:defRPr sz="1400" baseline="0">
              <a:solidFill>
                <a:schemeClr val="tx2"/>
              </a:solidFill>
            </a:defRPr>
          </a:pPr>
          <a:endParaRPr lang="en-US"/>
        </a:p>
      </c:txPr>
    </c:legend>
    <c:plotVisOnly val="1"/>
    <c:dispBlanksAs val="gap"/>
  </c:chart>
  <c:txPr>
    <a:bodyPr/>
    <a:lstStyle/>
    <a:p>
      <a:pPr>
        <a:defRPr sz="12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latin typeface="+mn-lt"/>
              </a:defRPr>
            </a:pPr>
            <a:r>
              <a:rPr lang="en-US" sz="1600" baseline="0" dirty="0" smtClean="0">
                <a:solidFill>
                  <a:schemeClr val="bg1"/>
                </a:solidFill>
                <a:latin typeface="+mn-lt"/>
              </a:rPr>
              <a:t>Males</a:t>
            </a:r>
            <a:endParaRPr lang="en-US" sz="1600" baseline="0" dirty="0">
              <a:solidFill>
                <a:schemeClr val="bg1"/>
              </a:solidFill>
              <a:latin typeface="+mn-lt"/>
            </a:endParaRPr>
          </a:p>
        </c:rich>
      </c:tx>
    </c:title>
    <c:plotArea>
      <c:layout>
        <c:manualLayout>
          <c:layoutTarget val="inner"/>
          <c:xMode val="edge"/>
          <c:yMode val="edge"/>
          <c:x val="0.13169043728024571"/>
          <c:y val="0.10023016096242959"/>
          <c:w val="0.82244168771356463"/>
          <c:h val="0.68724070435396845"/>
        </c:manualLayout>
      </c:layout>
      <c:lineChart>
        <c:grouping val="standard"/>
        <c:ser>
          <c:idx val="0"/>
          <c:order val="0"/>
          <c:tx>
            <c:strRef>
              <c:f>'Mig rates'!$B$3</c:f>
              <c:strCache>
                <c:ptCount val="1"/>
                <c:pt idx="0">
                  <c:v>In-migration</c:v>
                </c:pt>
              </c:strCache>
            </c:strRef>
          </c:tx>
          <c:spPr>
            <a:ln>
              <a:solidFill>
                <a:srgbClr val="FFFF00"/>
              </a:solidFill>
            </a:ln>
          </c:spPr>
          <c:marker>
            <c:symbol val="circle"/>
            <c:size val="5"/>
          </c:marker>
          <c:cat>
            <c:strRef>
              <c:f>'Mig rates'!$A$4:$A$17</c:f>
              <c:strCache>
                <c:ptCount val="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strCache>
            </c:strRef>
          </c:cat>
          <c:val>
            <c:numRef>
              <c:f>'Mig rates'!$B$4:$B$17</c:f>
              <c:numCache>
                <c:formatCode>0.0</c:formatCode>
                <c:ptCount val="14"/>
                <c:pt idx="0">
                  <c:v>62.484461755200009</c:v>
                </c:pt>
                <c:pt idx="1">
                  <c:v>38.915094339622591</c:v>
                </c:pt>
                <c:pt idx="2">
                  <c:v>29.087738765158118</c:v>
                </c:pt>
                <c:pt idx="3">
                  <c:v>27.746377556263489</c:v>
                </c:pt>
                <c:pt idx="4">
                  <c:v>61.943024105186204</c:v>
                </c:pt>
                <c:pt idx="5">
                  <c:v>99.153976311336564</c:v>
                </c:pt>
                <c:pt idx="6">
                  <c:v>99.640472521828357</c:v>
                </c:pt>
                <c:pt idx="7">
                  <c:v>62.640207075064644</c:v>
                </c:pt>
                <c:pt idx="8">
                  <c:v>48.547008547008545</c:v>
                </c:pt>
                <c:pt idx="9">
                  <c:v>34.575813796593017</c:v>
                </c:pt>
                <c:pt idx="10">
                  <c:v>22.408126680609474</c:v>
                </c:pt>
                <c:pt idx="11">
                  <c:v>15.295576684580405</c:v>
                </c:pt>
                <c:pt idx="12">
                  <c:v>16.417472881852827</c:v>
                </c:pt>
                <c:pt idx="13">
                  <c:v>32.161555721765161</c:v>
                </c:pt>
              </c:numCache>
            </c:numRef>
          </c:val>
        </c:ser>
        <c:ser>
          <c:idx val="1"/>
          <c:order val="1"/>
          <c:tx>
            <c:strRef>
              <c:f>'Mig rates'!$C$3</c:f>
              <c:strCache>
                <c:ptCount val="1"/>
                <c:pt idx="0">
                  <c:v>Out-migration</c:v>
                </c:pt>
              </c:strCache>
            </c:strRef>
          </c:tx>
          <c:marker>
            <c:symbol val="circle"/>
            <c:size val="5"/>
          </c:marker>
          <c:cat>
            <c:strRef>
              <c:f>'Mig rates'!$A$4:$A$17</c:f>
              <c:strCache>
                <c:ptCount val="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strCache>
            </c:strRef>
          </c:cat>
          <c:val>
            <c:numRef>
              <c:f>'Mig rates'!$C$4:$C$17</c:f>
              <c:numCache>
                <c:formatCode>0.0</c:formatCode>
                <c:ptCount val="14"/>
                <c:pt idx="0">
                  <c:v>58.09231789177101</c:v>
                </c:pt>
                <c:pt idx="1">
                  <c:v>37.657232704402496</c:v>
                </c:pt>
                <c:pt idx="2">
                  <c:v>38.757232305619404</c:v>
                </c:pt>
                <c:pt idx="3">
                  <c:v>64.227725824683958</c:v>
                </c:pt>
                <c:pt idx="4">
                  <c:v>104.30971512052582</c:v>
                </c:pt>
                <c:pt idx="5">
                  <c:v>92.72419627749575</c:v>
                </c:pt>
                <c:pt idx="6">
                  <c:v>80.979284369114893</c:v>
                </c:pt>
                <c:pt idx="7">
                  <c:v>54.529767040552201</c:v>
                </c:pt>
                <c:pt idx="8">
                  <c:v>36.581196581196494</c:v>
                </c:pt>
                <c:pt idx="9">
                  <c:v>25.805363467701127</c:v>
                </c:pt>
                <c:pt idx="10">
                  <c:v>14.490588586794146</c:v>
                </c:pt>
                <c:pt idx="11">
                  <c:v>10.954940057875156</c:v>
                </c:pt>
                <c:pt idx="12">
                  <c:v>10.847258868367049</c:v>
                </c:pt>
                <c:pt idx="13">
                  <c:v>21.316379955123409</c:v>
                </c:pt>
              </c:numCache>
            </c:numRef>
          </c:val>
        </c:ser>
        <c:marker val="1"/>
        <c:axId val="70562560"/>
        <c:axId val="71021696"/>
      </c:lineChart>
      <c:catAx>
        <c:axId val="70562560"/>
        <c:scaling>
          <c:orientation val="minMax"/>
        </c:scaling>
        <c:axPos val="b"/>
        <c:title>
          <c:tx>
            <c:rich>
              <a:bodyPr/>
              <a:lstStyle/>
              <a:p>
                <a:pPr>
                  <a:defRPr sz="1400" b="0" baseline="0">
                    <a:solidFill>
                      <a:schemeClr val="bg1"/>
                    </a:solidFill>
                    <a:latin typeface="+mn-lt"/>
                  </a:defRPr>
                </a:pPr>
                <a:r>
                  <a:rPr lang="en-US" sz="1400" b="0" baseline="0">
                    <a:solidFill>
                      <a:schemeClr val="bg1"/>
                    </a:solidFill>
                    <a:latin typeface="+mn-lt"/>
                  </a:rPr>
                  <a:t>Age (years)</a:t>
                </a:r>
              </a:p>
            </c:rich>
          </c:tx>
          <c:layout>
            <c:manualLayout>
              <c:xMode val="edge"/>
              <c:yMode val="edge"/>
              <c:x val="0.45823031496062994"/>
              <c:y val="0.8898898257186878"/>
            </c:manualLayout>
          </c:layout>
        </c:title>
        <c:numFmt formatCode="General" sourceLinked="1"/>
        <c:tickLblPos val="nextTo"/>
        <c:txPr>
          <a:bodyPr rot="0" vert="horz"/>
          <a:lstStyle/>
          <a:p>
            <a:pPr>
              <a:defRPr sz="1000" baseline="0">
                <a:solidFill>
                  <a:schemeClr val="bg1"/>
                </a:solidFill>
              </a:defRPr>
            </a:pPr>
            <a:endParaRPr lang="en-US"/>
          </a:p>
        </c:txPr>
        <c:crossAx val="71021696"/>
        <c:crosses val="autoZero"/>
        <c:auto val="1"/>
        <c:lblAlgn val="ctr"/>
        <c:lblOffset val="100"/>
      </c:catAx>
      <c:valAx>
        <c:axId val="71021696"/>
        <c:scaling>
          <c:orientation val="minMax"/>
          <c:max val="150"/>
          <c:min val="0"/>
        </c:scaling>
        <c:axPos val="l"/>
        <c:majorGridlines/>
        <c:title>
          <c:tx>
            <c:rich>
              <a:bodyPr rot="-5400000" vert="horz"/>
              <a:lstStyle/>
              <a:p>
                <a:pPr>
                  <a:defRPr sz="1050" b="0" baseline="0">
                    <a:solidFill>
                      <a:schemeClr val="bg1"/>
                    </a:solidFill>
                    <a:latin typeface="+mn-lt"/>
                  </a:defRPr>
                </a:pPr>
                <a:r>
                  <a:rPr lang="en-US" sz="1050" b="0" baseline="0" dirty="0">
                    <a:solidFill>
                      <a:schemeClr val="bg1"/>
                    </a:solidFill>
                    <a:latin typeface="+mn-lt"/>
                  </a:rPr>
                  <a:t>Number of </a:t>
                </a:r>
                <a:r>
                  <a:rPr lang="en-US" sz="1200" b="0" baseline="0" dirty="0">
                    <a:solidFill>
                      <a:schemeClr val="bg1"/>
                    </a:solidFill>
                    <a:latin typeface="+mn-lt"/>
                  </a:rPr>
                  <a:t>events</a:t>
                </a:r>
                <a:endParaRPr lang="en-US" sz="1050" b="0" baseline="0" dirty="0">
                  <a:solidFill>
                    <a:schemeClr val="bg1"/>
                  </a:solidFill>
                  <a:latin typeface="+mn-lt"/>
                </a:endParaRPr>
              </a:p>
            </c:rich>
          </c:tx>
          <c:layout>
            <c:manualLayout>
              <c:xMode val="edge"/>
              <c:yMode val="edge"/>
              <c:x val="0"/>
              <c:y val="0.34244027182723363"/>
            </c:manualLayout>
          </c:layout>
        </c:title>
        <c:numFmt formatCode="0" sourceLinked="0"/>
        <c:tickLblPos val="nextTo"/>
        <c:txPr>
          <a:bodyPr/>
          <a:lstStyle/>
          <a:p>
            <a:pPr>
              <a:defRPr sz="1000" baseline="0">
                <a:solidFill>
                  <a:schemeClr val="bg1"/>
                </a:solidFill>
              </a:defRPr>
            </a:pPr>
            <a:endParaRPr lang="en-US"/>
          </a:p>
        </c:txPr>
        <c:crossAx val="70562560"/>
        <c:crosses val="autoZero"/>
        <c:crossBetween val="midCat"/>
        <c:majorUnit val="50"/>
      </c:valAx>
      <c:spPr>
        <a:ln>
          <a:solidFill>
            <a:schemeClr val="bg1">
              <a:lumMod val="50000"/>
            </a:schemeClr>
          </a:solidFill>
        </a:ln>
      </c:spPr>
    </c:plotArea>
    <c:legend>
      <c:legendPos val="r"/>
      <c:layout>
        <c:manualLayout>
          <c:xMode val="edge"/>
          <c:yMode val="edge"/>
          <c:x val="0.5847194572376565"/>
          <c:y val="0.16988583424124323"/>
          <c:w val="0.33708859505769434"/>
          <c:h val="0.10368931429620615"/>
        </c:manualLayout>
      </c:layout>
      <c:txPr>
        <a:bodyPr/>
        <a:lstStyle/>
        <a:p>
          <a:pPr>
            <a:defRPr sz="1200" baseline="0">
              <a:solidFill>
                <a:schemeClr val="bg1"/>
              </a:solidFill>
              <a:latin typeface="+mn-lt"/>
            </a:defRPr>
          </a:pPr>
          <a:endParaRPr lang="en-US"/>
        </a:p>
      </c:txPr>
    </c:legend>
    <c:plotVisOnly val="1"/>
  </c:chart>
  <c:spPr>
    <a:ln>
      <a:noFill/>
    </a:ln>
  </c:spPr>
  <c:txPr>
    <a:bodyPr/>
    <a:lstStyle/>
    <a:p>
      <a:pPr>
        <a:defRPr sz="800">
          <a:latin typeface="ITC Stone Serif Std Medium"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latin typeface="+mn-lt"/>
              </a:defRPr>
            </a:pPr>
            <a:r>
              <a:rPr lang="en-US" sz="1600" baseline="0" dirty="0" smtClean="0">
                <a:solidFill>
                  <a:schemeClr val="bg1"/>
                </a:solidFill>
                <a:latin typeface="+mn-lt"/>
              </a:rPr>
              <a:t>Females</a:t>
            </a:r>
            <a:endParaRPr lang="en-US" sz="1600" baseline="0" dirty="0">
              <a:solidFill>
                <a:schemeClr val="bg1"/>
              </a:solidFill>
              <a:latin typeface="+mn-lt"/>
            </a:endParaRPr>
          </a:p>
        </c:rich>
      </c:tx>
    </c:title>
    <c:plotArea>
      <c:layout>
        <c:manualLayout>
          <c:layoutTarget val="inner"/>
          <c:xMode val="edge"/>
          <c:yMode val="edge"/>
          <c:x val="0.14573441291536687"/>
          <c:y val="0.10023016096242957"/>
          <c:w val="0.8035737631852613"/>
          <c:h val="0.68724070435396845"/>
        </c:manualLayout>
      </c:layout>
      <c:lineChart>
        <c:grouping val="standard"/>
        <c:ser>
          <c:idx val="0"/>
          <c:order val="0"/>
          <c:tx>
            <c:strRef>
              <c:f>'Mig rates'!$B$3</c:f>
              <c:strCache>
                <c:ptCount val="1"/>
                <c:pt idx="0">
                  <c:v>In-migration</c:v>
                </c:pt>
              </c:strCache>
            </c:strRef>
          </c:tx>
          <c:spPr>
            <a:ln>
              <a:solidFill>
                <a:srgbClr val="FFFF00"/>
              </a:solidFill>
            </a:ln>
          </c:spPr>
          <c:marker>
            <c:symbol val="circle"/>
            <c:size val="5"/>
          </c:marker>
          <c:cat>
            <c:strRef>
              <c:f>'Mig rates'!$A$26:$A$39</c:f>
              <c:strCache>
                <c:ptCount val="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strCache>
            </c:strRef>
          </c:cat>
          <c:val>
            <c:numRef>
              <c:f>'Mig rates'!$B$26:$B$39</c:f>
              <c:numCache>
                <c:formatCode>0.0</c:formatCode>
                <c:ptCount val="14"/>
                <c:pt idx="0">
                  <c:v>65.494393476044863</c:v>
                </c:pt>
                <c:pt idx="1">
                  <c:v>40.003239128674387</c:v>
                </c:pt>
                <c:pt idx="2">
                  <c:v>29.023746701846946</c:v>
                </c:pt>
                <c:pt idx="3">
                  <c:v>104.16863597693545</c:v>
                </c:pt>
                <c:pt idx="4">
                  <c:v>100.04899559039686</c:v>
                </c:pt>
                <c:pt idx="5">
                  <c:v>71.548821548821508</c:v>
                </c:pt>
                <c:pt idx="6">
                  <c:v>47.647338403041829</c:v>
                </c:pt>
                <c:pt idx="7">
                  <c:v>25.730091341824263</c:v>
                </c:pt>
                <c:pt idx="8">
                  <c:v>17.280042210790089</c:v>
                </c:pt>
                <c:pt idx="9">
                  <c:v>15.063731170336037</c:v>
                </c:pt>
                <c:pt idx="10">
                  <c:v>11.524822695035461</c:v>
                </c:pt>
                <c:pt idx="11">
                  <c:v>12.355848434925878</c:v>
                </c:pt>
                <c:pt idx="12">
                  <c:v>11.583011583011567</c:v>
                </c:pt>
                <c:pt idx="13">
                  <c:v>31.886625332152317</c:v>
                </c:pt>
              </c:numCache>
            </c:numRef>
          </c:val>
        </c:ser>
        <c:ser>
          <c:idx val="1"/>
          <c:order val="1"/>
          <c:tx>
            <c:strRef>
              <c:f>'Mig rates'!$C$3</c:f>
              <c:strCache>
                <c:ptCount val="1"/>
                <c:pt idx="0">
                  <c:v>Out-migration</c:v>
                </c:pt>
              </c:strCache>
            </c:strRef>
          </c:tx>
          <c:marker>
            <c:symbol val="circle"/>
            <c:size val="5"/>
          </c:marker>
          <c:cat>
            <c:strRef>
              <c:f>'Mig rates'!$A$26:$A$39</c:f>
              <c:strCache>
                <c:ptCount val="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strCache>
            </c:strRef>
          </c:cat>
          <c:val>
            <c:numRef>
              <c:f>'Mig rates'!$C$26:$C$39</c:f>
              <c:numCache>
                <c:formatCode>0.0</c:formatCode>
                <c:ptCount val="14"/>
                <c:pt idx="0">
                  <c:v>56.574923547400594</c:v>
                </c:pt>
                <c:pt idx="1">
                  <c:v>35.873350068831485</c:v>
                </c:pt>
                <c:pt idx="2">
                  <c:v>33.021507955544891</c:v>
                </c:pt>
                <c:pt idx="3">
                  <c:v>112.39247565932507</c:v>
                </c:pt>
                <c:pt idx="4">
                  <c:v>124.74277315041637</c:v>
                </c:pt>
                <c:pt idx="5">
                  <c:v>74.494949494949637</c:v>
                </c:pt>
                <c:pt idx="6">
                  <c:v>49.548479087452421</c:v>
                </c:pt>
                <c:pt idx="7">
                  <c:v>24.443586774733006</c:v>
                </c:pt>
                <c:pt idx="8">
                  <c:v>14.773776546629742</c:v>
                </c:pt>
                <c:pt idx="9">
                  <c:v>12.102484871893932</c:v>
                </c:pt>
                <c:pt idx="10">
                  <c:v>10.195035460992909</c:v>
                </c:pt>
                <c:pt idx="11">
                  <c:v>12.56177924217463</c:v>
                </c:pt>
                <c:pt idx="12">
                  <c:v>11.307225592939878</c:v>
                </c:pt>
                <c:pt idx="13">
                  <c:v>44.877472689695857</c:v>
                </c:pt>
              </c:numCache>
            </c:numRef>
          </c:val>
        </c:ser>
        <c:marker val="1"/>
        <c:axId val="70481792"/>
        <c:axId val="70488064"/>
      </c:lineChart>
      <c:catAx>
        <c:axId val="70481792"/>
        <c:scaling>
          <c:orientation val="minMax"/>
        </c:scaling>
        <c:axPos val="b"/>
        <c:title>
          <c:tx>
            <c:rich>
              <a:bodyPr/>
              <a:lstStyle/>
              <a:p>
                <a:pPr>
                  <a:defRPr sz="1400" b="0" baseline="0">
                    <a:solidFill>
                      <a:schemeClr val="bg1"/>
                    </a:solidFill>
                    <a:latin typeface="+mn-lt"/>
                  </a:defRPr>
                </a:pPr>
                <a:r>
                  <a:rPr lang="en-US" sz="1400" b="0" baseline="0">
                    <a:solidFill>
                      <a:schemeClr val="bg1"/>
                    </a:solidFill>
                    <a:latin typeface="+mn-lt"/>
                  </a:rPr>
                  <a:t>Age (years)</a:t>
                </a:r>
              </a:p>
            </c:rich>
          </c:tx>
          <c:layout>
            <c:manualLayout>
              <c:xMode val="edge"/>
              <c:yMode val="edge"/>
              <c:x val="0.45823031496062994"/>
              <c:y val="0.8898898257186878"/>
            </c:manualLayout>
          </c:layout>
        </c:title>
        <c:numFmt formatCode="General" sourceLinked="1"/>
        <c:tickLblPos val="nextTo"/>
        <c:txPr>
          <a:bodyPr rot="0" vert="horz"/>
          <a:lstStyle/>
          <a:p>
            <a:pPr>
              <a:defRPr sz="1000" baseline="0">
                <a:solidFill>
                  <a:schemeClr val="bg1"/>
                </a:solidFill>
              </a:defRPr>
            </a:pPr>
            <a:endParaRPr lang="en-US"/>
          </a:p>
        </c:txPr>
        <c:crossAx val="70488064"/>
        <c:crosses val="autoZero"/>
        <c:auto val="1"/>
        <c:lblAlgn val="ctr"/>
        <c:lblOffset val="100"/>
        <c:tickLblSkip val="1"/>
      </c:catAx>
      <c:valAx>
        <c:axId val="70488064"/>
        <c:scaling>
          <c:orientation val="minMax"/>
          <c:max val="150"/>
          <c:min val="0"/>
        </c:scaling>
        <c:axPos val="l"/>
        <c:majorGridlines/>
        <c:title>
          <c:tx>
            <c:rich>
              <a:bodyPr rot="-5400000" vert="horz"/>
              <a:lstStyle/>
              <a:p>
                <a:pPr>
                  <a:defRPr sz="1200" b="0" baseline="0">
                    <a:solidFill>
                      <a:schemeClr val="bg1"/>
                    </a:solidFill>
                    <a:latin typeface="+mn-lt"/>
                  </a:defRPr>
                </a:pPr>
                <a:r>
                  <a:rPr lang="en-US" sz="1200" b="0" baseline="0">
                    <a:solidFill>
                      <a:schemeClr val="bg1"/>
                    </a:solidFill>
                    <a:latin typeface="+mn-lt"/>
                  </a:rPr>
                  <a:t>Number of events</a:t>
                </a:r>
              </a:p>
            </c:rich>
          </c:tx>
          <c:layout>
            <c:manualLayout>
              <c:xMode val="edge"/>
              <c:yMode val="edge"/>
              <c:x val="5.3528450453127381E-3"/>
              <c:y val="0.32841010852276126"/>
            </c:manualLayout>
          </c:layout>
        </c:title>
        <c:numFmt formatCode="0" sourceLinked="0"/>
        <c:tickLblPos val="nextTo"/>
        <c:txPr>
          <a:bodyPr/>
          <a:lstStyle/>
          <a:p>
            <a:pPr>
              <a:defRPr sz="1000" baseline="0">
                <a:solidFill>
                  <a:schemeClr val="bg1"/>
                </a:solidFill>
              </a:defRPr>
            </a:pPr>
            <a:endParaRPr lang="en-US"/>
          </a:p>
        </c:txPr>
        <c:crossAx val="70481792"/>
        <c:crosses val="autoZero"/>
        <c:crossBetween val="midCat"/>
        <c:majorUnit val="50"/>
      </c:valAx>
      <c:spPr>
        <a:ln>
          <a:solidFill>
            <a:schemeClr val="bg1">
              <a:lumMod val="50000"/>
            </a:schemeClr>
          </a:solidFill>
        </a:ln>
      </c:spPr>
    </c:plotArea>
    <c:legend>
      <c:legendPos val="r"/>
      <c:layout>
        <c:manualLayout>
          <c:xMode val="edge"/>
          <c:yMode val="edge"/>
          <c:x val="0.60594339622641591"/>
          <c:y val="0.15227632218822845"/>
          <c:w val="0.31108502946565691"/>
          <c:h val="0.11506722436749926"/>
        </c:manualLayout>
      </c:layout>
      <c:txPr>
        <a:bodyPr/>
        <a:lstStyle/>
        <a:p>
          <a:pPr>
            <a:defRPr sz="1200" baseline="0">
              <a:solidFill>
                <a:schemeClr val="bg1"/>
              </a:solidFill>
              <a:latin typeface="+mn-lt"/>
            </a:defRPr>
          </a:pPr>
          <a:endParaRPr lang="en-US"/>
        </a:p>
      </c:txPr>
    </c:legend>
    <c:plotVisOnly val="1"/>
  </c:chart>
  <c:spPr>
    <a:ln>
      <a:noFill/>
    </a:ln>
  </c:spPr>
  <c:txPr>
    <a:bodyPr/>
    <a:lstStyle/>
    <a:p>
      <a:pPr>
        <a:defRPr sz="800">
          <a:latin typeface="ITC Stone Serif Std Medium" pitchFamily="18"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BF4BB2E-93F5-4AB1-BEA1-34BA31A54C4E}" type="datetimeFigureOut">
              <a:rPr lang="en-US" smtClean="0"/>
              <a:pPr/>
              <a:t>4/7/2015</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11CAC645-A8ED-4B63-B772-F0DECD169AC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F9E76244-9222-4C89-A9D4-184A21748689}" type="datetimeFigureOut">
              <a:rPr lang="en-US" smtClean="0"/>
              <a:pPr/>
              <a:t>4/7/2015</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4B2AE240-B8A2-46C4-B5BC-89E39F47541E}" type="slidenum">
              <a:rPr lang="en-US" smtClean="0"/>
              <a:pPr/>
              <a:t>‹#›</a:t>
            </a:fld>
            <a:endParaRPr lang="en-US"/>
          </a:p>
        </p:txBody>
      </p:sp>
    </p:spTree>
    <p:extLst>
      <p:ext uri="{BB962C8B-B14F-4D97-AF65-F5344CB8AC3E}">
        <p14:creationId xmlns:p14="http://schemas.microsoft.com/office/powerpoint/2010/main" xmlns="" val="328178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u="sng" smtClean="0"/>
              <a:t>Salinity</a:t>
            </a:r>
            <a:r>
              <a:rPr lang="en-US" smtClean="0"/>
              <a:t>:  this is measured periodically by WAPDA, but not known yet where, or how frequently, or how accurately.  It is known that during periods when river flows are low (dry season) that salinity levels have risen as far as 200 kms. inland of the Bay of Bengal.</a:t>
            </a:r>
          </a:p>
          <a:p>
            <a:pPr eaLnBrk="1" hangingPunct="1"/>
            <a:r>
              <a:rPr lang="en-US" smtClean="0"/>
              <a:t>This should be added to relevant ICDDR,B fieldsites.  </a:t>
            </a:r>
          </a:p>
          <a:p>
            <a:pPr eaLnBrk="1" hangingPunct="1"/>
            <a:r>
              <a:rPr lang="en-US" smtClean="0"/>
              <a:t>Acceptable range is ?? Range which may cause obvious hypertension is ??</a:t>
            </a:r>
          </a:p>
          <a:p>
            <a:pPr eaLnBrk="1" hangingPunct="1"/>
            <a:endParaRPr lang="en-US" smtClean="0"/>
          </a:p>
          <a:p>
            <a:pPr eaLnBrk="1" hangingPunct="1"/>
            <a:r>
              <a:rPr lang="en-US" u="sng" smtClean="0"/>
              <a:t>Hypertension</a:t>
            </a:r>
            <a:r>
              <a:rPr lang="en-US" smtClean="0"/>
              <a:t>:  if salinity causes hypertension, how will this be detected?  Reports from the Health MIS system reporting patients at district, Upazila and union facilities?  Is it sufficient, Is it comprehensive?  Is it sensitive enough to detect upward trends, consistent with increasing salinity?  Probably need surveillance, or periodic surveys in the vulnerable areas.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6A75EF-76F8-46BC-83BB-B6EF405E8253}" type="slidenum">
              <a:rPr lang="en-US" smtClean="0"/>
              <a:pPr/>
              <a:t>5</a:t>
            </a:fld>
            <a:endParaRPr lang="en-US"/>
          </a:p>
        </p:txBody>
      </p:sp>
    </p:spTree>
    <p:extLst>
      <p:ext uri="{BB962C8B-B14F-4D97-AF65-F5344CB8AC3E}">
        <p14:creationId xmlns:p14="http://schemas.microsoft.com/office/powerpoint/2010/main" xmlns="" val="214466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A75EF-76F8-46BC-83BB-B6EF405E8253}" type="slidenum">
              <a:rPr lang="en-US" smtClean="0"/>
              <a:pPr/>
              <a:t>6</a:t>
            </a:fld>
            <a:endParaRPr lang="en-US"/>
          </a:p>
        </p:txBody>
      </p:sp>
    </p:spTree>
    <p:extLst>
      <p:ext uri="{BB962C8B-B14F-4D97-AF65-F5344CB8AC3E}">
        <p14:creationId xmlns:p14="http://schemas.microsoft.com/office/powerpoint/2010/main" xmlns="" val="70726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A75EF-76F8-46BC-83BB-B6EF405E8253}" type="slidenum">
              <a:rPr lang="en-US" smtClean="0"/>
              <a:pPr/>
              <a:t>7</a:t>
            </a:fld>
            <a:endParaRPr lang="en-US"/>
          </a:p>
        </p:txBody>
      </p:sp>
    </p:spTree>
    <p:extLst>
      <p:ext uri="{BB962C8B-B14F-4D97-AF65-F5344CB8AC3E}">
        <p14:creationId xmlns:p14="http://schemas.microsoft.com/office/powerpoint/2010/main" xmlns="" val="402301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Concerns about the “slash and burn” or </a:t>
            </a:r>
            <a:r>
              <a:rPr lang="en-US" dirty="0" err="1" smtClean="0"/>
              <a:t>Jhum</a:t>
            </a:r>
            <a:r>
              <a:rPr lang="en-US" dirty="0" smtClean="0"/>
              <a:t> agriculture </a:t>
            </a:r>
            <a:r>
              <a:rPr lang="en-US" dirty="0" err="1" smtClean="0"/>
              <a:t>practised</a:t>
            </a:r>
            <a:r>
              <a:rPr lang="en-US" baseline="0" dirty="0" smtClean="0"/>
              <a:t> by the local tribal communities.  This produces pools of stagnant water, ideal for mosquito breeding.</a:t>
            </a:r>
          </a:p>
          <a:p>
            <a:r>
              <a:rPr lang="en-US" baseline="0" dirty="0" smtClean="0"/>
              <a:t>We are trying to develop a project to determine if this </a:t>
            </a:r>
            <a:r>
              <a:rPr lang="en-US" baseline="0" dirty="0" err="1" smtClean="0"/>
              <a:t>Jhum</a:t>
            </a:r>
            <a:r>
              <a:rPr lang="en-US" baseline="0" dirty="0" smtClean="0"/>
              <a:t> agriculture is increasing the prevalence of vectors (mosquitoes).</a:t>
            </a:r>
          </a:p>
          <a:p>
            <a:endParaRPr lang="en-US" dirty="0"/>
          </a:p>
        </p:txBody>
      </p:sp>
      <p:sp>
        <p:nvSpPr>
          <p:cNvPr id="4" name="Slide Number Placeholder 3"/>
          <p:cNvSpPr>
            <a:spLocks noGrp="1"/>
          </p:cNvSpPr>
          <p:nvPr>
            <p:ph type="sldNum" sz="quarter" idx="10"/>
          </p:nvPr>
        </p:nvSpPr>
        <p:spPr/>
        <p:txBody>
          <a:bodyPr/>
          <a:lstStyle/>
          <a:p>
            <a:fld id="{0E7C7A86-AFF3-4106-843C-D656816FEF5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A4681-5BA5-468F-8121-99DEEA1BA2C6}"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428100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A4681-5BA5-468F-8121-99DEEA1BA2C6}"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136084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A4681-5BA5-468F-8121-99DEEA1BA2C6}"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267531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C0FB54-77B6-4371-B9B2-CFEFCC7B4A5A}" type="datetime1">
              <a:rPr lang="en-US"/>
              <a:pPr>
                <a:defRPr/>
              </a:pPr>
              <a:t>4/7/2015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5B23C0-F6F6-4422-81E9-BF0C6B3BDF28}" type="slidenum">
              <a:rPr lang="en-US"/>
              <a:pPr>
                <a:defRPr/>
              </a:pPr>
              <a:t>‹#›</a:t>
            </a:fld>
            <a:endParaRPr lang="en-US"/>
          </a:p>
        </p:txBody>
      </p:sp>
    </p:spTree>
    <p:extLst>
      <p:ext uri="{BB962C8B-B14F-4D97-AF65-F5344CB8AC3E}">
        <p14:creationId xmlns:p14="http://schemas.microsoft.com/office/powerpoint/2010/main" xmlns="" val="15620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A4681-5BA5-468F-8121-99DEEA1BA2C6}"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251596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8A4681-5BA5-468F-8121-99DEEA1BA2C6}"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2852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A4681-5BA5-468F-8121-99DEEA1BA2C6}"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308889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8A4681-5BA5-468F-8121-99DEEA1BA2C6}"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68003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A4681-5BA5-468F-8121-99DEEA1BA2C6}" type="datetimeFigureOut">
              <a:rPr lang="en-US" smtClean="0"/>
              <a:pPr/>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418968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A4681-5BA5-468F-8121-99DEEA1BA2C6}"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302573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A4681-5BA5-468F-8121-99DEEA1BA2C6}"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190579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A4681-5BA5-468F-8121-99DEEA1BA2C6}"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223478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A4681-5BA5-468F-8121-99DEEA1BA2C6}" type="datetimeFigureOut">
              <a:rPr lang="en-US" smtClean="0"/>
              <a:pPr/>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1EE89-DFC2-496B-9EEB-820748A70D7B}" type="slidenum">
              <a:rPr lang="en-US" smtClean="0"/>
              <a:pPr/>
              <a:t>‹#›</a:t>
            </a:fld>
            <a:endParaRPr lang="en-US"/>
          </a:p>
        </p:txBody>
      </p:sp>
    </p:spTree>
    <p:extLst>
      <p:ext uri="{BB962C8B-B14F-4D97-AF65-F5344CB8AC3E}">
        <p14:creationId xmlns:p14="http://schemas.microsoft.com/office/powerpoint/2010/main" xmlns="" val="222541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F92173-CFBF-4E63-AEA4-7FA4F3F16C1A}" type="slidenum">
              <a:rPr lang="en-US" smtClean="0"/>
              <a:pPr>
                <a:defRPr/>
              </a:pPr>
              <a:t>1</a:t>
            </a:fld>
            <a:endParaRPr lang="en-US"/>
          </a:p>
        </p:txBody>
      </p:sp>
      <p:pic>
        <p:nvPicPr>
          <p:cNvPr id="50179" name="Picture 3" descr="H:\CLIMATE\Bangladesh_TMO_2005285_lrg.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14400" y="304800"/>
            <a:ext cx="6781800" cy="584775"/>
          </a:xfrm>
          <a:prstGeom prst="rect">
            <a:avLst/>
          </a:prstGeom>
        </p:spPr>
        <p:txBody>
          <a:bodyPr wrap="square">
            <a:spAutoFit/>
          </a:bodyPr>
          <a:lstStyle/>
          <a:p>
            <a:pPr algn="ctr"/>
            <a:r>
              <a:rPr lang="en-US" sz="3200" i="1" dirty="0" smtClean="0">
                <a:solidFill>
                  <a:srgbClr val="00FFCC"/>
                </a:solidFill>
              </a:rPr>
              <a:t>“</a:t>
            </a:r>
            <a:endParaRPr lang="en-US" sz="3200" dirty="0"/>
          </a:p>
        </p:txBody>
      </p:sp>
      <p:sp>
        <p:nvSpPr>
          <p:cNvPr id="6" name="Rectangle 5"/>
          <p:cNvSpPr/>
          <p:nvPr/>
        </p:nvSpPr>
        <p:spPr>
          <a:xfrm>
            <a:off x="0" y="685800"/>
            <a:ext cx="7696200" cy="2123658"/>
          </a:xfrm>
          <a:prstGeom prst="rect">
            <a:avLst/>
          </a:prstGeom>
        </p:spPr>
        <p:txBody>
          <a:bodyPr wrap="square">
            <a:spAutoFit/>
          </a:bodyPr>
          <a:lstStyle/>
          <a:p>
            <a:r>
              <a:rPr lang="en-US" sz="4400" dirty="0" smtClean="0">
                <a:solidFill>
                  <a:srgbClr val="FFFF00"/>
                </a:solidFill>
              </a:rPr>
              <a:t>Climate Change and Population Movements in Bangladesh: Knowledge Gaps </a:t>
            </a:r>
            <a:endParaRPr lang="en-US" sz="4000" dirty="0" smtClean="0">
              <a:solidFill>
                <a:srgbClr val="FFFF00"/>
              </a:solidFill>
            </a:endParaRPr>
          </a:p>
        </p:txBody>
      </p:sp>
      <p:sp>
        <p:nvSpPr>
          <p:cNvPr id="7" name="Rectangle 6"/>
          <p:cNvSpPr/>
          <p:nvPr/>
        </p:nvSpPr>
        <p:spPr>
          <a:xfrm>
            <a:off x="0" y="3124200"/>
            <a:ext cx="7010400" cy="1311128"/>
          </a:xfrm>
          <a:prstGeom prst="rect">
            <a:avLst/>
          </a:prstGeom>
        </p:spPr>
        <p:txBody>
          <a:bodyPr wrap="square">
            <a:spAutoFit/>
          </a:bodyPr>
          <a:lstStyle/>
          <a:p>
            <a:pPr>
              <a:lnSpc>
                <a:spcPct val="90000"/>
              </a:lnSpc>
              <a:spcBef>
                <a:spcPct val="0"/>
              </a:spcBef>
            </a:pPr>
            <a:r>
              <a:rPr lang="en-US" sz="3200" dirty="0" smtClean="0">
                <a:solidFill>
                  <a:schemeClr val="bg1"/>
                </a:solidFill>
              </a:rPr>
              <a:t>Peter Kim </a:t>
            </a:r>
            <a:r>
              <a:rPr lang="en-US" sz="3200" dirty="0" err="1" smtClean="0">
                <a:solidFill>
                  <a:schemeClr val="bg1"/>
                </a:solidFill>
              </a:rPr>
              <a:t>Streatfield</a:t>
            </a:r>
            <a:r>
              <a:rPr lang="en-US" sz="3200" dirty="0" smtClean="0">
                <a:solidFill>
                  <a:schemeClr val="bg1"/>
                </a:solidFill>
              </a:rPr>
              <a:t>, </a:t>
            </a:r>
            <a:r>
              <a:rPr lang="en-US" sz="2800" dirty="0" smtClean="0">
                <a:solidFill>
                  <a:schemeClr val="bg1"/>
                </a:solidFill>
              </a:rPr>
              <a:t>ICDDR,B</a:t>
            </a:r>
          </a:p>
          <a:p>
            <a:pPr>
              <a:lnSpc>
                <a:spcPct val="90000"/>
              </a:lnSpc>
              <a:spcBef>
                <a:spcPct val="0"/>
              </a:spcBef>
            </a:pPr>
            <a:r>
              <a:rPr lang="en-US" sz="2800" dirty="0" smtClean="0">
                <a:solidFill>
                  <a:schemeClr val="bg1"/>
                </a:solidFill>
              </a:rPr>
              <a:t>Nansen Initiative</a:t>
            </a:r>
          </a:p>
          <a:p>
            <a:pPr>
              <a:lnSpc>
                <a:spcPct val="90000"/>
              </a:lnSpc>
              <a:spcBef>
                <a:spcPct val="0"/>
              </a:spcBef>
            </a:pPr>
            <a:r>
              <a:rPr lang="en-US" sz="2800" i="1" dirty="0" smtClean="0">
                <a:solidFill>
                  <a:schemeClr val="bg1"/>
                </a:solidFill>
              </a:rPr>
              <a:t>Khulna 3 April 2015</a:t>
            </a:r>
            <a:endParaRPr lang="en-US" sz="2000" i="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698"/>
            <a:ext cx="6357049" cy="691722"/>
          </a:xfrm>
        </p:spPr>
        <p:txBody>
          <a:bodyPr>
            <a:normAutofit fontScale="90000"/>
          </a:bodyPr>
          <a:lstStyle/>
          <a:p>
            <a:pPr algn="ctr"/>
            <a:r>
              <a:rPr lang="en-US" dirty="0" smtClean="0">
                <a:solidFill>
                  <a:srgbClr val="FFFF00"/>
                </a:solidFill>
              </a:rPr>
              <a:t>The rivers are sites of erosion</a:t>
            </a:r>
            <a:endParaRPr lang="en-US" dirty="0">
              <a:solidFill>
                <a:srgbClr val="FFFF00"/>
              </a:solidFill>
            </a:endParaRPr>
          </a:p>
        </p:txBody>
      </p:sp>
      <p:sp>
        <p:nvSpPr>
          <p:cNvPr id="3" name="Content Placeholder 2"/>
          <p:cNvSpPr>
            <a:spLocks noGrp="1"/>
          </p:cNvSpPr>
          <p:nvPr>
            <p:ph idx="1"/>
          </p:nvPr>
        </p:nvSpPr>
        <p:spPr>
          <a:xfrm>
            <a:off x="457200" y="999451"/>
            <a:ext cx="8229600" cy="5126712"/>
          </a:xfrm>
        </p:spPr>
        <p:txBody>
          <a:bodyPr/>
          <a:lstStyle/>
          <a:p>
            <a:r>
              <a:rPr lang="en-US" dirty="0" smtClean="0">
                <a:solidFill>
                  <a:schemeClr val="bg1"/>
                </a:solidFill>
              </a:rPr>
              <a:t>In the 1980s variations in rainfall, glacial melting, and river volumes produced changes to the hydraulics of the rivers’ flow</a:t>
            </a:r>
          </a:p>
          <a:p>
            <a:r>
              <a:rPr lang="en-US" dirty="0" smtClean="0">
                <a:solidFill>
                  <a:schemeClr val="bg1"/>
                </a:solidFill>
              </a:rPr>
              <a:t>The eastern bank of the </a:t>
            </a:r>
            <a:r>
              <a:rPr lang="en-US" dirty="0" err="1" smtClean="0">
                <a:solidFill>
                  <a:schemeClr val="bg1"/>
                </a:solidFill>
              </a:rPr>
              <a:t>Meghna</a:t>
            </a:r>
            <a:r>
              <a:rPr lang="en-US" dirty="0" smtClean="0">
                <a:solidFill>
                  <a:schemeClr val="bg1"/>
                </a:solidFill>
              </a:rPr>
              <a:t> began eroding and the terminal mouth of the </a:t>
            </a:r>
            <a:r>
              <a:rPr lang="en-US" dirty="0" err="1" smtClean="0">
                <a:solidFill>
                  <a:schemeClr val="bg1"/>
                </a:solidFill>
              </a:rPr>
              <a:t>Dhonagoda</a:t>
            </a:r>
            <a:r>
              <a:rPr lang="en-US" dirty="0" smtClean="0">
                <a:solidFill>
                  <a:schemeClr val="bg1"/>
                </a:solidFill>
              </a:rPr>
              <a:t> pushed through to form a new opening on to the </a:t>
            </a:r>
            <a:r>
              <a:rPr lang="en-US" dirty="0" err="1" smtClean="0">
                <a:solidFill>
                  <a:schemeClr val="bg1"/>
                </a:solidFill>
              </a:rPr>
              <a:t>Meghna</a:t>
            </a:r>
            <a:endParaRPr lang="en-US" dirty="0" smtClean="0">
              <a:solidFill>
                <a:schemeClr val="bg1"/>
              </a:solidFill>
            </a:endParaRPr>
          </a:p>
          <a:p>
            <a:r>
              <a:rPr lang="en-US" dirty="0" smtClean="0">
                <a:solidFill>
                  <a:schemeClr val="bg1"/>
                </a:solidFill>
              </a:rPr>
              <a:t>The majority of seven villages were swept away over six years to 1988</a:t>
            </a:r>
            <a:endParaRPr lang="en-US" dirty="0">
              <a:solidFill>
                <a:schemeClr val="bg1"/>
              </a:solidFill>
            </a:endParaRPr>
          </a:p>
        </p:txBody>
      </p:sp>
    </p:spTree>
    <p:extLst>
      <p:ext uri="{BB962C8B-B14F-4D97-AF65-F5344CB8AC3E}">
        <p14:creationId xmlns:p14="http://schemas.microsoft.com/office/powerpoint/2010/main" xmlns="" val="2038313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FFFF00"/>
                </a:solidFill>
              </a:rPr>
              <a:t>Map of </a:t>
            </a:r>
            <a:r>
              <a:rPr lang="en-US" sz="2800" dirty="0" err="1" smtClean="0">
                <a:solidFill>
                  <a:srgbClr val="FFFF00"/>
                </a:solidFill>
              </a:rPr>
              <a:t>Matlab</a:t>
            </a:r>
            <a:r>
              <a:rPr lang="en-US" sz="2800" dirty="0" smtClean="0">
                <a:solidFill>
                  <a:srgbClr val="FFFF00"/>
                </a:solidFill>
              </a:rPr>
              <a:t> Demographic and Surveillance Site showing Lost villages (yellow) in </a:t>
            </a:r>
            <a:r>
              <a:rPr lang="en-US" sz="2800" dirty="0" err="1" smtClean="0">
                <a:solidFill>
                  <a:srgbClr val="FFFF00"/>
                </a:solidFill>
              </a:rPr>
              <a:t>Meghna</a:t>
            </a:r>
            <a:r>
              <a:rPr lang="en-US" sz="2800" dirty="0" smtClean="0">
                <a:solidFill>
                  <a:srgbClr val="FFFF00"/>
                </a:solidFill>
              </a:rPr>
              <a:t> River, plus Risk villages (brown), and DSS villages</a:t>
            </a:r>
            <a:endParaRPr lang="en-US" sz="2800" dirty="0">
              <a:solidFill>
                <a:srgbClr val="FFFF00"/>
              </a:solidFill>
            </a:endParaRPr>
          </a:p>
        </p:txBody>
      </p:sp>
      <p:pic>
        <p:nvPicPr>
          <p:cNvPr id="4" name="Content Placeholder 3" descr="River erroded village map_cleanB.jpg"/>
          <p:cNvPicPr>
            <a:picLocks noGrp="1" noChangeAspect="1"/>
          </p:cNvPicPr>
          <p:nvPr>
            <p:ph idx="1"/>
          </p:nvPr>
        </p:nvPicPr>
        <p:blipFill>
          <a:blip r:embed="rId2" cstate="email"/>
          <a:stretch>
            <a:fillRect/>
          </a:stretch>
        </p:blipFill>
        <p:spPr>
          <a:xfrm>
            <a:off x="877256" y="1600199"/>
            <a:ext cx="7047544" cy="4985731"/>
          </a:xfrm>
        </p:spPr>
      </p:pic>
    </p:spTree>
    <p:extLst>
      <p:ext uri="{BB962C8B-B14F-4D97-AF65-F5344CB8AC3E}">
        <p14:creationId xmlns:p14="http://schemas.microsoft.com/office/powerpoint/2010/main" xmlns="" val="1117531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1143000"/>
          </a:xfrm>
        </p:spPr>
        <p:txBody>
          <a:bodyPr>
            <a:normAutofit/>
          </a:bodyPr>
          <a:lstStyle/>
          <a:p>
            <a:r>
              <a:rPr lang="en-US" sz="3200" dirty="0" smtClean="0">
                <a:solidFill>
                  <a:srgbClr val="FFFF00"/>
                </a:solidFill>
              </a:rPr>
              <a:t>Out-migration strategies of residents of Lost Villages following erosion of </a:t>
            </a:r>
            <a:r>
              <a:rPr lang="en-US" sz="3200" dirty="0" err="1" smtClean="0">
                <a:solidFill>
                  <a:srgbClr val="FFFF00"/>
                </a:solidFill>
              </a:rPr>
              <a:t>Meghna</a:t>
            </a:r>
            <a:r>
              <a:rPr lang="en-US" sz="3200" dirty="0" smtClean="0">
                <a:solidFill>
                  <a:srgbClr val="FFFF00"/>
                </a:solidFill>
              </a:rPr>
              <a:t> River</a:t>
            </a:r>
            <a:endParaRPr lang="en-US" sz="3200" dirty="0">
              <a:solidFill>
                <a:srgbClr val="FFFF00"/>
              </a:solidFill>
            </a:endParaRPr>
          </a:p>
        </p:txBody>
      </p:sp>
      <p:pic>
        <p:nvPicPr>
          <p:cNvPr id="5121" name="Picture 1"/>
          <p:cNvPicPr>
            <a:picLocks noGrp="1" noChangeAspect="1" noChangeArrowheads="1"/>
          </p:cNvPicPr>
          <p:nvPr>
            <p:ph sz="half" idx="1"/>
          </p:nvPr>
        </p:nvPicPr>
        <p:blipFill>
          <a:blip r:embed="rId2" cstate="email"/>
          <a:stretch>
            <a:fillRect/>
          </a:stretch>
        </p:blipFill>
        <p:spPr bwMode="auto">
          <a:xfrm>
            <a:off x="381000" y="1447800"/>
            <a:ext cx="3962400" cy="5154394"/>
          </a:xfrm>
          <a:prstGeom prst="rect">
            <a:avLst/>
          </a:prstGeom>
          <a:noFill/>
          <a:ln w="9525">
            <a:noFill/>
            <a:miter lim="800000"/>
            <a:headEnd/>
            <a:tailEnd/>
          </a:ln>
          <a:effectLst/>
        </p:spPr>
      </p:pic>
      <p:sp>
        <p:nvSpPr>
          <p:cNvPr id="8" name="Content Placeholder 7"/>
          <p:cNvSpPr>
            <a:spLocks noGrp="1"/>
          </p:cNvSpPr>
          <p:nvPr>
            <p:ph sz="half" idx="2"/>
          </p:nvPr>
        </p:nvSpPr>
        <p:spPr>
          <a:xfrm>
            <a:off x="4648200" y="1600200"/>
            <a:ext cx="4267200" cy="4525963"/>
          </a:xfrm>
        </p:spPr>
        <p:txBody>
          <a:bodyPr>
            <a:normAutofit fontScale="92500"/>
          </a:bodyPr>
          <a:lstStyle/>
          <a:p>
            <a:pPr marL="514350" indent="-514350">
              <a:buFont typeface="+mj-lt"/>
              <a:buAutoNum type="arabicPeriod"/>
            </a:pPr>
            <a:r>
              <a:rPr lang="en-US" dirty="0" smtClean="0">
                <a:solidFill>
                  <a:schemeClr val="bg1"/>
                </a:solidFill>
              </a:rPr>
              <a:t>Move from one ‘lost’ village to another</a:t>
            </a:r>
          </a:p>
          <a:p>
            <a:pPr marL="514350" indent="-514350">
              <a:buFont typeface="+mj-lt"/>
              <a:buAutoNum type="arabicPeriod"/>
            </a:pPr>
            <a:r>
              <a:rPr lang="en-US" dirty="0" smtClean="0">
                <a:solidFill>
                  <a:schemeClr val="bg1"/>
                </a:solidFill>
              </a:rPr>
              <a:t>Move from one ‘lost’ village to a ‘risk’ village</a:t>
            </a:r>
          </a:p>
          <a:p>
            <a:pPr marL="514350" indent="-514350">
              <a:buFont typeface="+mj-lt"/>
              <a:buAutoNum type="arabicPeriod"/>
            </a:pPr>
            <a:r>
              <a:rPr lang="en-US" dirty="0" smtClean="0">
                <a:solidFill>
                  <a:schemeClr val="bg1"/>
                </a:solidFill>
              </a:rPr>
              <a:t>Move to the M-D embankment (red line)</a:t>
            </a:r>
          </a:p>
          <a:p>
            <a:pPr marL="514350" indent="-514350">
              <a:buFont typeface="+mj-lt"/>
              <a:buAutoNum type="arabicPeriod"/>
            </a:pPr>
            <a:r>
              <a:rPr lang="en-US" dirty="0" smtClean="0">
                <a:solidFill>
                  <a:schemeClr val="bg1"/>
                </a:solidFill>
              </a:rPr>
              <a:t>Move inside the DSS area</a:t>
            </a:r>
          </a:p>
          <a:p>
            <a:pPr marL="514350" indent="-514350">
              <a:buFont typeface="+mj-lt"/>
              <a:buAutoNum type="arabicPeriod"/>
            </a:pPr>
            <a:r>
              <a:rPr lang="en-US" dirty="0" smtClean="0">
                <a:solidFill>
                  <a:schemeClr val="bg1"/>
                </a:solidFill>
              </a:rPr>
              <a:t>Move to the city (e.g., Dhaka), or Chittagong Hill Tracts</a:t>
            </a:r>
          </a:p>
          <a:p>
            <a:pPr marL="514350" indent="-514350">
              <a:buFont typeface="+mj-lt"/>
              <a:buAutoNum type="arabicPeriod"/>
            </a:pPr>
            <a:endParaRPr lang="en-US" dirty="0">
              <a:solidFill>
                <a:schemeClr val="bg1"/>
              </a:solidFill>
            </a:endParaRPr>
          </a:p>
        </p:txBody>
      </p:sp>
      <p:sp>
        <p:nvSpPr>
          <p:cNvPr id="9" name="Curved Right Arrow 8"/>
          <p:cNvSpPr/>
          <p:nvPr/>
        </p:nvSpPr>
        <p:spPr>
          <a:xfrm>
            <a:off x="1066800" y="4038600"/>
            <a:ext cx="381000" cy="609600"/>
          </a:xfrm>
          <a:prstGeom prst="curved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a:off x="1447800" y="3429000"/>
            <a:ext cx="838200" cy="381000"/>
          </a:xfrm>
          <a:prstGeom prst="curved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a:off x="1752600" y="3962400"/>
            <a:ext cx="990600" cy="457200"/>
          </a:xfrm>
          <a:prstGeom prst="curved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a:off x="1219200" y="2895600"/>
            <a:ext cx="2057400" cy="457200"/>
          </a:xfrm>
          <a:prstGeom prst="curved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Up Arrow 16"/>
          <p:cNvSpPr/>
          <p:nvPr/>
        </p:nvSpPr>
        <p:spPr>
          <a:xfrm>
            <a:off x="2514600" y="5715000"/>
            <a:ext cx="2057400" cy="457200"/>
          </a:xfrm>
          <a:prstGeom prst="curvedUp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21249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200" dirty="0" smtClean="0">
                <a:solidFill>
                  <a:srgbClr val="FFFF00"/>
                </a:solidFill>
              </a:rPr>
              <a:t>Changes to populations of seven ‘lost’ villages, </a:t>
            </a:r>
            <a:br>
              <a:rPr lang="en-US" sz="3200" dirty="0" smtClean="0">
                <a:solidFill>
                  <a:srgbClr val="FFFF00"/>
                </a:solidFill>
              </a:rPr>
            </a:br>
            <a:r>
              <a:rPr lang="en-US" sz="3200" dirty="0" smtClean="0">
                <a:solidFill>
                  <a:srgbClr val="FFFF00"/>
                </a:solidFill>
              </a:rPr>
              <a:t>1982 to 1988</a:t>
            </a:r>
            <a:endParaRPr lang="en-US" sz="3200" dirty="0">
              <a:solidFill>
                <a:srgbClr val="FFFF00"/>
              </a:solidFill>
            </a:endParaRPr>
          </a:p>
        </p:txBody>
      </p:sp>
      <p:graphicFrame>
        <p:nvGraphicFramePr>
          <p:cNvPr id="4" name="Content Placeholder 3"/>
          <p:cNvGraphicFramePr>
            <a:graphicFrameLocks noGrp="1"/>
          </p:cNvGraphicFramePr>
          <p:nvPr>
            <p:ph idx="1"/>
          </p:nvPr>
        </p:nvGraphicFramePr>
        <p:xfrm>
          <a:off x="457200" y="1295400"/>
          <a:ext cx="82296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91872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title"/>
          </p:nvPr>
        </p:nvSpPr>
        <p:spPr>
          <a:xfrm>
            <a:off x="457200" y="228600"/>
            <a:ext cx="8229600" cy="563562"/>
          </a:xfrm>
        </p:spPr>
        <p:txBody>
          <a:bodyPr>
            <a:normAutofit fontScale="90000"/>
          </a:bodyPr>
          <a:lstStyle/>
          <a:p>
            <a:pPr eaLnBrk="1" hangingPunct="1"/>
            <a:endParaRPr lang="en-US" sz="3600" b="1" dirty="0" smtClean="0">
              <a:solidFill>
                <a:srgbClr val="FFFF00"/>
              </a:solidFill>
            </a:endParaRPr>
          </a:p>
        </p:txBody>
      </p:sp>
      <p:sp>
        <p:nvSpPr>
          <p:cNvPr id="21508" name="Rectangle 4"/>
          <p:cNvSpPr>
            <a:spLocks noGrp="1"/>
          </p:cNvSpPr>
          <p:nvPr>
            <p:ph type="body" sz="half" idx="1"/>
          </p:nvPr>
        </p:nvSpPr>
        <p:spPr>
          <a:xfrm>
            <a:off x="0" y="838200"/>
            <a:ext cx="5105400" cy="5486400"/>
          </a:xfrm>
        </p:spPr>
        <p:txBody>
          <a:bodyPr>
            <a:normAutofit lnSpcReduction="10000"/>
          </a:bodyPr>
          <a:lstStyle/>
          <a:p>
            <a:endParaRPr lang="en-US" sz="2800" dirty="0" smtClean="0"/>
          </a:p>
          <a:p>
            <a:r>
              <a:rPr lang="en-US" sz="2800" dirty="0" smtClean="0">
                <a:solidFill>
                  <a:schemeClr val="bg1"/>
                </a:solidFill>
              </a:rPr>
              <a:t>A substantial number of </a:t>
            </a:r>
            <a:r>
              <a:rPr lang="en-US" sz="2800" dirty="0" err="1" smtClean="0">
                <a:solidFill>
                  <a:schemeClr val="bg1"/>
                </a:solidFill>
              </a:rPr>
              <a:t>Matlab</a:t>
            </a:r>
            <a:r>
              <a:rPr lang="en-US" sz="2800" dirty="0" smtClean="0">
                <a:solidFill>
                  <a:schemeClr val="bg1"/>
                </a:solidFill>
              </a:rPr>
              <a:t> out-migrants moved to the Chittagong Hill Tracts where agricultural land was made available to Bengali farmers.</a:t>
            </a:r>
          </a:p>
          <a:p>
            <a:r>
              <a:rPr lang="en-US" sz="2800" dirty="0" smtClean="0">
                <a:solidFill>
                  <a:schemeClr val="bg1"/>
                </a:solidFill>
              </a:rPr>
              <a:t>There is a village called ‘</a:t>
            </a:r>
            <a:r>
              <a:rPr lang="en-US" sz="2800" dirty="0" err="1" smtClean="0">
                <a:solidFill>
                  <a:schemeClr val="bg1"/>
                </a:solidFill>
              </a:rPr>
              <a:t>Matlab</a:t>
            </a:r>
            <a:r>
              <a:rPr lang="en-US" sz="2800" dirty="0" smtClean="0">
                <a:solidFill>
                  <a:schemeClr val="bg1"/>
                </a:solidFill>
              </a:rPr>
              <a:t>’.</a:t>
            </a:r>
          </a:p>
          <a:p>
            <a:r>
              <a:rPr lang="en-US" sz="2800" dirty="0" smtClean="0">
                <a:solidFill>
                  <a:schemeClr val="bg1"/>
                </a:solidFill>
              </a:rPr>
              <a:t>Many of the local tribal land owners were displaced by this program, and formed resistance groups (“</a:t>
            </a:r>
            <a:r>
              <a:rPr lang="en-US" sz="2800" dirty="0" err="1" smtClean="0">
                <a:solidFill>
                  <a:schemeClr val="bg1"/>
                </a:solidFill>
              </a:rPr>
              <a:t>Shanti</a:t>
            </a:r>
            <a:r>
              <a:rPr lang="en-US" sz="2800" dirty="0" smtClean="0">
                <a:solidFill>
                  <a:schemeClr val="bg1"/>
                </a:solidFill>
              </a:rPr>
              <a:t> </a:t>
            </a:r>
            <a:r>
              <a:rPr lang="en-US" sz="2800" dirty="0" err="1" smtClean="0">
                <a:solidFill>
                  <a:schemeClr val="bg1"/>
                </a:solidFill>
              </a:rPr>
              <a:t>Bahini</a:t>
            </a:r>
            <a:r>
              <a:rPr lang="en-US" sz="2800" dirty="0" smtClean="0">
                <a:solidFill>
                  <a:schemeClr val="bg1"/>
                </a:solidFill>
              </a:rPr>
              <a:t>”).</a:t>
            </a:r>
          </a:p>
        </p:txBody>
      </p:sp>
      <p:pic>
        <p:nvPicPr>
          <p:cNvPr id="5" name="Picture 372" descr="untitled"/>
          <p:cNvPicPr>
            <a:picLocks noChangeAspect="1" noChangeArrowheads="1"/>
          </p:cNvPicPr>
          <p:nvPr/>
        </p:nvPicPr>
        <p:blipFill>
          <a:blip r:embed="rId3" cstate="email"/>
          <a:srcRect/>
          <a:stretch>
            <a:fillRect/>
          </a:stretch>
        </p:blipFill>
        <p:spPr bwMode="auto">
          <a:xfrm>
            <a:off x="5029200" y="1066800"/>
            <a:ext cx="3818426" cy="4800600"/>
          </a:xfrm>
          <a:prstGeom prst="rect">
            <a:avLst/>
          </a:prstGeom>
          <a:noFill/>
          <a:ln w="9525">
            <a:noFill/>
            <a:miter lim="800000"/>
            <a:headEnd/>
            <a:tailEnd/>
          </a:ln>
        </p:spPr>
      </p:pic>
      <p:pic>
        <p:nvPicPr>
          <p:cNvPr id="6" name="Picture 5" descr="C:\Documents and Settings\streatfield\My Documents\CLIMATE\CSF\Ochre without tagline1.jpg"/>
          <p:cNvPicPr>
            <a:picLocks noChangeAspect="1" noChangeArrowheads="1"/>
          </p:cNvPicPr>
          <p:nvPr/>
        </p:nvPicPr>
        <p:blipFill>
          <a:blip r:embed="rId4" cstate="email"/>
          <a:srcRect/>
          <a:stretch>
            <a:fillRect/>
          </a:stretch>
        </p:blipFill>
        <p:spPr bwMode="auto">
          <a:xfrm>
            <a:off x="7467600" y="6389688"/>
            <a:ext cx="1676400" cy="468312"/>
          </a:xfrm>
          <a:prstGeom prst="rect">
            <a:avLst/>
          </a:prstGeom>
          <a:noFill/>
          <a:ln w="9525">
            <a:noFill/>
            <a:miter lim="800000"/>
            <a:headEnd/>
            <a:tailEnd/>
          </a:ln>
        </p:spPr>
      </p:pic>
    </p:spTree>
    <p:extLst>
      <p:ext uri="{BB962C8B-B14F-4D97-AF65-F5344CB8AC3E}">
        <p14:creationId xmlns:p14="http://schemas.microsoft.com/office/powerpoint/2010/main" xmlns="" val="3173175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ESPA\maps\Land use_Coastal area of BD.jpg"/>
          <p:cNvPicPr>
            <a:picLocks noGrp="1" noChangeAspect="1" noChangeArrowheads="1"/>
          </p:cNvPicPr>
          <p:nvPr>
            <p:ph idx="1"/>
          </p:nvPr>
        </p:nvPicPr>
        <p:blipFill>
          <a:blip r:embed="rId2" cstate="email"/>
          <a:srcRect/>
          <a:stretch>
            <a:fillRect/>
          </a:stretch>
        </p:blipFill>
        <p:spPr bwMode="auto">
          <a:xfrm>
            <a:off x="1219200" y="2286000"/>
            <a:ext cx="6462719" cy="4572000"/>
          </a:xfrm>
          <a:prstGeom prst="rect">
            <a:avLst/>
          </a:prstGeom>
          <a:noFill/>
        </p:spPr>
      </p:pic>
      <p:pic>
        <p:nvPicPr>
          <p:cNvPr id="5" name="Picture 2" descr="C:\Users\user\Desktop\ESPA\maps\Land use_Coastal area of BD.jpg"/>
          <p:cNvPicPr>
            <a:picLocks noChangeAspect="1" noChangeArrowheads="1"/>
          </p:cNvPicPr>
          <p:nvPr/>
        </p:nvPicPr>
        <p:blipFill>
          <a:blip r:embed="rId3" cstate="email"/>
          <a:srcRect/>
          <a:stretch>
            <a:fillRect/>
          </a:stretch>
        </p:blipFill>
        <p:spPr bwMode="auto">
          <a:xfrm>
            <a:off x="6400800" y="4495800"/>
            <a:ext cx="914400" cy="152400"/>
          </a:xfrm>
          <a:prstGeom prst="rect">
            <a:avLst/>
          </a:prstGeom>
          <a:noFill/>
        </p:spPr>
      </p:pic>
      <p:sp>
        <p:nvSpPr>
          <p:cNvPr id="6" name="TextBox 5"/>
          <p:cNvSpPr txBox="1"/>
          <p:nvPr/>
        </p:nvSpPr>
        <p:spPr>
          <a:xfrm>
            <a:off x="762000" y="304800"/>
            <a:ext cx="7924800" cy="2062103"/>
          </a:xfrm>
          <a:prstGeom prst="rect">
            <a:avLst/>
          </a:prstGeom>
          <a:noFill/>
        </p:spPr>
        <p:txBody>
          <a:bodyPr wrap="square" rtlCol="0">
            <a:spAutoFit/>
          </a:bodyPr>
          <a:lstStyle/>
          <a:p>
            <a:pPr algn="ctr"/>
            <a:r>
              <a:rPr lang="en-US" sz="3200" dirty="0" smtClean="0">
                <a:solidFill>
                  <a:srgbClr val="FFFF00"/>
                </a:solidFill>
              </a:rPr>
              <a:t>ESPA Deltas: Ecosystem Services for Poverty Alleviation in SW Bangladesh</a:t>
            </a:r>
          </a:p>
          <a:p>
            <a:pPr algn="ctr"/>
            <a:r>
              <a:rPr lang="en-US" sz="3200" i="1" dirty="0" smtClean="0">
                <a:solidFill>
                  <a:srgbClr val="FFFF00"/>
                </a:solidFill>
              </a:rPr>
              <a:t>How will livelihoods in these areas be impacted by changes in the GBM Delta?</a:t>
            </a:r>
            <a:endParaRPr lang="en-US" sz="3200" i="1"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8534400" cy="1143000"/>
          </a:xfrm>
        </p:spPr>
        <p:txBody>
          <a:bodyPr>
            <a:noAutofit/>
          </a:bodyPr>
          <a:lstStyle/>
          <a:p>
            <a:r>
              <a:rPr lang="en-US" sz="2800" dirty="0" err="1" smtClean="0">
                <a:solidFill>
                  <a:srgbClr val="FFFF00"/>
                </a:solidFill>
              </a:rPr>
              <a:t>Dacope</a:t>
            </a:r>
            <a:r>
              <a:rPr lang="en-US" sz="2800" dirty="0" smtClean="0">
                <a:solidFill>
                  <a:srgbClr val="FFFF00"/>
                </a:solidFill>
              </a:rPr>
              <a:t> – shift from rice production to large scale shrimp production. Salinity causing loss of land suitable for rice.</a:t>
            </a:r>
            <a:br>
              <a:rPr lang="en-US" sz="2800" dirty="0" smtClean="0">
                <a:solidFill>
                  <a:srgbClr val="FFFF00"/>
                </a:solidFill>
              </a:rPr>
            </a:br>
            <a:r>
              <a:rPr lang="en-US" sz="2800" dirty="0" smtClean="0">
                <a:solidFill>
                  <a:srgbClr val="FFFF00"/>
                </a:solidFill>
              </a:rPr>
              <a:t>Some ‘political’ aspects of this shift  </a:t>
            </a:r>
            <a:endParaRPr lang="en-US" sz="2000" dirty="0">
              <a:solidFill>
                <a:srgbClr val="FFFF00"/>
              </a:solidFill>
            </a:endParaRPr>
          </a:p>
        </p:txBody>
      </p:sp>
      <p:sp>
        <p:nvSpPr>
          <p:cNvPr id="6" name="Content Placeholder 5"/>
          <p:cNvSpPr>
            <a:spLocks noGrp="1"/>
          </p:cNvSpPr>
          <p:nvPr>
            <p:ph idx="1"/>
          </p:nvPr>
        </p:nvSpPr>
        <p:spPr/>
        <p:txBody>
          <a:bodyPr/>
          <a:lstStyle/>
          <a:p>
            <a:endParaRPr lang="en-US"/>
          </a:p>
        </p:txBody>
      </p:sp>
      <p:pic>
        <p:nvPicPr>
          <p:cNvPr id="4" name="Picture 3" descr="20141203_131731.jpg"/>
          <p:cNvPicPr>
            <a:picLocks noChangeAspect="1"/>
          </p:cNvPicPr>
          <p:nvPr/>
        </p:nvPicPr>
        <p:blipFill>
          <a:blip r:embed="rId2" cstate="email"/>
          <a:stretch>
            <a:fillRect/>
          </a:stretch>
        </p:blipFill>
        <p:spPr>
          <a:xfrm>
            <a:off x="0" y="1714500"/>
            <a:ext cx="9144000" cy="5143500"/>
          </a:xfrm>
          <a:prstGeom prst="rect">
            <a:avLst/>
          </a:prstGeom>
        </p:spPr>
      </p:pic>
    </p:spTree>
    <p:extLst>
      <p:ext uri="{BB962C8B-B14F-4D97-AF65-F5344CB8AC3E}">
        <p14:creationId xmlns:p14="http://schemas.microsoft.com/office/powerpoint/2010/main" xmlns="" val="3162176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smtClean="0">
                <a:solidFill>
                  <a:srgbClr val="FFFF00"/>
                </a:solidFill>
              </a:rPr>
              <a:t>Rates of in- and out-migrations by sex and age, </a:t>
            </a:r>
            <a:br>
              <a:rPr lang="en-US" sz="2800" b="1" dirty="0" smtClean="0">
                <a:solidFill>
                  <a:srgbClr val="FFFF00"/>
                </a:solidFill>
              </a:rPr>
            </a:br>
            <a:r>
              <a:rPr lang="en-US" sz="2800" b="1" dirty="0" smtClean="0">
                <a:solidFill>
                  <a:srgbClr val="FFFF00"/>
                </a:solidFill>
              </a:rPr>
              <a:t>Matlab HDSS ,2013</a:t>
            </a:r>
            <a:r>
              <a:rPr lang="en-US" sz="2800" dirty="0" smtClean="0">
                <a:solidFill>
                  <a:srgbClr val="FFFF00"/>
                </a:solidFill>
              </a:rPr>
              <a:t> </a:t>
            </a:r>
            <a:br>
              <a:rPr lang="en-US" sz="2800" dirty="0" smtClean="0">
                <a:solidFill>
                  <a:srgbClr val="FFFF00"/>
                </a:solidFill>
              </a:rPr>
            </a:br>
            <a:endParaRPr lang="en-US" sz="2800" dirty="0">
              <a:solidFill>
                <a:srgbClr val="FFFF00"/>
              </a:solidFill>
            </a:endParaRPr>
          </a:p>
        </p:txBody>
      </p:sp>
      <p:graphicFrame>
        <p:nvGraphicFramePr>
          <p:cNvPr id="7" name="Content Placeholder 6"/>
          <p:cNvGraphicFramePr>
            <a:graphicFrameLocks noGrp="1"/>
          </p:cNvGraphicFramePr>
          <p:nvPr>
            <p:ph sz="half" idx="1"/>
          </p:nvPr>
        </p:nvGraphicFramePr>
        <p:xfrm>
          <a:off x="457200" y="2590800"/>
          <a:ext cx="4038600" cy="3535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nvPr>
        </p:nvGraphicFramePr>
        <p:xfrm>
          <a:off x="4648200" y="2667000"/>
          <a:ext cx="4038600" cy="3459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4813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p:cNvSpPr>
          <p:nvPr>
            <p:ph type="title"/>
          </p:nvPr>
        </p:nvSpPr>
        <p:spPr>
          <a:xfrm>
            <a:off x="457200" y="274638"/>
            <a:ext cx="8229600" cy="868362"/>
          </a:xfrm>
        </p:spPr>
        <p:txBody>
          <a:bodyPr/>
          <a:lstStyle/>
          <a:p>
            <a:pPr eaLnBrk="1" hangingPunct="1"/>
            <a:r>
              <a:rPr lang="en-US" u="sng" smtClean="0">
                <a:solidFill>
                  <a:srgbClr val="FFFF00"/>
                </a:solidFill>
              </a:rPr>
              <a:t>Salinity</a:t>
            </a:r>
          </a:p>
        </p:txBody>
      </p:sp>
      <p:sp>
        <p:nvSpPr>
          <p:cNvPr id="33795" name="Rectangle 8"/>
          <p:cNvSpPr>
            <a:spLocks noGrp="1"/>
          </p:cNvSpPr>
          <p:nvPr>
            <p:ph type="body" sz="half" idx="1"/>
          </p:nvPr>
        </p:nvSpPr>
        <p:spPr>
          <a:xfrm>
            <a:off x="304800" y="1066800"/>
            <a:ext cx="4648200" cy="5257800"/>
          </a:xfrm>
        </p:spPr>
        <p:txBody>
          <a:bodyPr/>
          <a:lstStyle/>
          <a:p>
            <a:pPr eaLnBrk="1" hangingPunct="1"/>
            <a:r>
              <a:rPr lang="en-US" sz="2400" dirty="0" smtClean="0">
                <a:solidFill>
                  <a:schemeClr val="bg1"/>
                </a:solidFill>
                <a:latin typeface="Arial" charset="0"/>
              </a:rPr>
              <a:t>Measured occasionally by Ministry of Agriculture (1973, 2000, 2009)</a:t>
            </a:r>
          </a:p>
          <a:p>
            <a:pPr eaLnBrk="1" hangingPunct="1"/>
            <a:r>
              <a:rPr lang="en-US" sz="2400" dirty="0" smtClean="0">
                <a:solidFill>
                  <a:schemeClr val="bg1"/>
                </a:solidFill>
                <a:latin typeface="Arial" charset="0"/>
              </a:rPr>
              <a:t>Need more frequent measurements – soil &amp; water</a:t>
            </a:r>
          </a:p>
          <a:p>
            <a:pPr eaLnBrk="1" hangingPunct="1"/>
            <a:r>
              <a:rPr lang="en-US" sz="2400" dirty="0" smtClean="0">
                <a:solidFill>
                  <a:schemeClr val="bg1"/>
                </a:solidFill>
                <a:latin typeface="Arial" charset="0"/>
              </a:rPr>
              <a:t>Salinity moves inland (north) in dry season, and south towards Bay of Bengal as monsoon washes it out.</a:t>
            </a:r>
          </a:p>
          <a:p>
            <a:pPr eaLnBrk="1" hangingPunct="1"/>
            <a:r>
              <a:rPr lang="en-US" sz="2400" dirty="0" smtClean="0">
                <a:solidFill>
                  <a:schemeClr val="bg1"/>
                </a:solidFill>
                <a:latin typeface="Arial" charset="0"/>
              </a:rPr>
              <a:t>Widespread land damage has occurred due to salinity - many crops no longer grow.</a:t>
            </a:r>
          </a:p>
        </p:txBody>
      </p:sp>
      <p:pic>
        <p:nvPicPr>
          <p:cNvPr id="33796" name="Picture 3" descr="salinity_bd.jpg"/>
          <p:cNvPicPr>
            <a:picLocks noGrp="1" noChangeAspect="1"/>
          </p:cNvPicPr>
          <p:nvPr>
            <p:ph sz="half" idx="2"/>
          </p:nvPr>
        </p:nvPicPr>
        <p:blipFill>
          <a:blip r:embed="rId3" cstate="email"/>
          <a:srcRect/>
          <a:stretch>
            <a:fillRect/>
          </a:stretch>
        </p:blipFill>
        <p:spPr>
          <a:xfrm>
            <a:off x="4876800" y="1412799"/>
            <a:ext cx="4114800" cy="4587313"/>
          </a:xfrm>
          <a:noFill/>
        </p:spPr>
      </p:pic>
      <p:sp>
        <p:nvSpPr>
          <p:cNvPr id="5" name="Slide Number Placeholder 4"/>
          <p:cNvSpPr>
            <a:spLocks noGrp="1"/>
          </p:cNvSpPr>
          <p:nvPr>
            <p:ph type="sldNum" sz="quarter" idx="12"/>
          </p:nvPr>
        </p:nvSpPr>
        <p:spPr/>
        <p:txBody>
          <a:bodyPr/>
          <a:lstStyle/>
          <a:p>
            <a:pPr>
              <a:defRPr/>
            </a:pPr>
            <a:fld id="{E4CFB62B-427E-44AD-A4D9-C9E728E2CB6A}" type="slidenum">
              <a:rPr lang="en-US" smtClean="0"/>
              <a:pPr>
                <a:defRPr/>
              </a:pPr>
              <a:t>2</a:t>
            </a:fld>
            <a:endParaRPr lang="en-US"/>
          </a:p>
        </p:txBody>
      </p:sp>
      <p:pic>
        <p:nvPicPr>
          <p:cNvPr id="6" name="Picture 5" descr="C:\Documents and Settings\streatfield\My Documents\CLIMATE\CSF\Ochre without tagline1.jpg"/>
          <p:cNvPicPr>
            <a:picLocks noChangeAspect="1" noChangeArrowheads="1"/>
          </p:cNvPicPr>
          <p:nvPr/>
        </p:nvPicPr>
        <p:blipFill>
          <a:blip r:embed="rId4" cstate="email"/>
          <a:srcRect/>
          <a:stretch>
            <a:fillRect/>
          </a:stretch>
        </p:blipFill>
        <p:spPr bwMode="auto">
          <a:xfrm>
            <a:off x="7467600" y="6389688"/>
            <a:ext cx="1676400" cy="468312"/>
          </a:xfrm>
          <a:prstGeom prst="rect">
            <a:avLst/>
          </a:prstGeom>
          <a:noFill/>
          <a:ln w="9525">
            <a:noFill/>
            <a:miter lim="800000"/>
            <a:headEnd/>
            <a:tailEnd/>
          </a:ln>
        </p:spPr>
      </p:pic>
    </p:spTree>
    <p:extLst>
      <p:ext uri="{BB962C8B-B14F-4D97-AF65-F5344CB8AC3E}">
        <p14:creationId xmlns:p14="http://schemas.microsoft.com/office/powerpoint/2010/main" xmlns="" val="31309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Census Growth 2001 to 2011_2.jpg"/>
          <p:cNvPicPr>
            <a:picLocks noChangeAspect="1"/>
          </p:cNvPicPr>
          <p:nvPr/>
        </p:nvPicPr>
        <p:blipFill>
          <a:blip r:embed="rId2" cstate="email"/>
          <a:srcRect/>
          <a:stretch>
            <a:fillRect/>
          </a:stretch>
        </p:blipFill>
        <p:spPr bwMode="auto">
          <a:xfrm>
            <a:off x="3683000" y="0"/>
            <a:ext cx="5461000" cy="6858000"/>
          </a:xfrm>
          <a:prstGeom prst="rect">
            <a:avLst/>
          </a:prstGeom>
          <a:noFill/>
          <a:ln w="9525">
            <a:noFill/>
            <a:miter lim="800000"/>
            <a:headEnd/>
            <a:tailEnd/>
          </a:ln>
        </p:spPr>
      </p:pic>
      <p:sp>
        <p:nvSpPr>
          <p:cNvPr id="38915" name="Title 3"/>
          <p:cNvSpPr>
            <a:spLocks noGrp="1"/>
          </p:cNvSpPr>
          <p:nvPr>
            <p:ph type="title"/>
          </p:nvPr>
        </p:nvSpPr>
        <p:spPr>
          <a:xfrm>
            <a:off x="0" y="273050"/>
            <a:ext cx="3465513" cy="2774950"/>
          </a:xfrm>
        </p:spPr>
        <p:txBody>
          <a:bodyPr/>
          <a:lstStyle/>
          <a:p>
            <a:pPr algn="ctr"/>
            <a:r>
              <a:rPr lang="en-US" sz="2800" smtClean="0">
                <a:solidFill>
                  <a:srgbClr val="FFFF00"/>
                </a:solidFill>
              </a:rPr>
              <a:t>Migration within Bangladesh is partly driven by ecological change reducing agricultural production</a:t>
            </a:r>
            <a:endParaRPr lang="en-AU" sz="2800" smtClean="0">
              <a:solidFill>
                <a:srgbClr val="FFFF00"/>
              </a:solidFill>
            </a:endParaRPr>
          </a:p>
        </p:txBody>
      </p:sp>
      <p:sp>
        <p:nvSpPr>
          <p:cNvPr id="38916" name="Content Placeholder 4"/>
          <p:cNvSpPr>
            <a:spLocks noGrp="1"/>
          </p:cNvSpPr>
          <p:nvPr>
            <p:ph idx="1"/>
          </p:nvPr>
        </p:nvSpPr>
        <p:spPr/>
        <p:txBody>
          <a:bodyPr/>
          <a:lstStyle/>
          <a:p>
            <a:endParaRPr lang="en-AU" smtClean="0"/>
          </a:p>
        </p:txBody>
      </p:sp>
      <p:sp>
        <p:nvSpPr>
          <p:cNvPr id="38917" name="Text Placeholder 5"/>
          <p:cNvSpPr>
            <a:spLocks noGrp="1"/>
          </p:cNvSpPr>
          <p:nvPr>
            <p:ph type="body" sz="half" idx="2"/>
          </p:nvPr>
        </p:nvSpPr>
        <p:spPr>
          <a:xfrm>
            <a:off x="152400" y="3124200"/>
            <a:ext cx="3429000" cy="3352800"/>
          </a:xfrm>
        </p:spPr>
        <p:txBody>
          <a:bodyPr/>
          <a:lstStyle/>
          <a:p>
            <a:r>
              <a:rPr lang="en-US" sz="2400" dirty="0" smtClean="0">
                <a:solidFill>
                  <a:schemeClr val="bg1"/>
                </a:solidFill>
              </a:rPr>
              <a:t>Between 2001 &amp; 2011, zero population growth in Barisal Division (green area), and little in Khulna, due to outmigration.</a:t>
            </a:r>
          </a:p>
          <a:p>
            <a:r>
              <a:rPr lang="en-US" sz="2400" dirty="0" smtClean="0">
                <a:solidFill>
                  <a:schemeClr val="bg1"/>
                </a:solidFill>
              </a:rPr>
              <a:t>Many of these people living in slums in Dhaka</a:t>
            </a:r>
            <a:endParaRPr lang="en-AU" sz="2400" dirty="0" smtClean="0">
              <a:solidFill>
                <a:schemeClr val="bg1"/>
              </a:solidFill>
            </a:endParaRPr>
          </a:p>
        </p:txBody>
      </p:sp>
      <p:pic>
        <p:nvPicPr>
          <p:cNvPr id="6" name="Picture 5" descr="C:\Documents and Settings\streatfield\My Documents\CLIMATE\CSF\Ochre without tagline1.jpg"/>
          <p:cNvPicPr>
            <a:picLocks noChangeAspect="1" noChangeArrowheads="1"/>
          </p:cNvPicPr>
          <p:nvPr/>
        </p:nvPicPr>
        <p:blipFill>
          <a:blip r:embed="rId3" cstate="email"/>
          <a:srcRect/>
          <a:stretch>
            <a:fillRect/>
          </a:stretch>
        </p:blipFill>
        <p:spPr bwMode="auto">
          <a:xfrm>
            <a:off x="0" y="6389688"/>
            <a:ext cx="1676400" cy="468312"/>
          </a:xfrm>
          <a:prstGeom prst="rect">
            <a:avLst/>
          </a:prstGeom>
          <a:noFill/>
          <a:ln w="9525">
            <a:noFill/>
            <a:miter lim="800000"/>
            <a:headEnd/>
            <a:tailEnd/>
          </a:ln>
        </p:spPr>
      </p:pic>
    </p:spTree>
    <p:extLst>
      <p:ext uri="{BB962C8B-B14F-4D97-AF65-F5344CB8AC3E}">
        <p14:creationId xmlns:p14="http://schemas.microsoft.com/office/powerpoint/2010/main" xmlns="" val="888399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4EB113A-9E94-48BD-A679-7A28695627FF}" type="slidenum">
              <a:rPr lang="en-US"/>
              <a:pPr>
                <a:defRPr/>
              </a:pPr>
              <a:t>4</a:t>
            </a:fld>
            <a:endParaRPr lang="en-US"/>
          </a:p>
        </p:txBody>
      </p:sp>
      <p:pic>
        <p:nvPicPr>
          <p:cNvPr id="60419" name="Picture 2" descr="Urban180106_010B.jpg"/>
          <p:cNvPicPr>
            <a:picLocks noChangeAspect="1" noChangeArrowheads="1"/>
          </p:cNvPicPr>
          <p:nvPr/>
        </p:nvPicPr>
        <p:blipFill>
          <a:blip r:embed="rId2" cstate="email"/>
          <a:srcRect/>
          <a:stretch>
            <a:fillRect/>
          </a:stretch>
        </p:blipFill>
        <p:spPr bwMode="auto">
          <a:xfrm>
            <a:off x="1501254" y="1528549"/>
            <a:ext cx="6452532" cy="4801311"/>
          </a:xfrm>
          <a:prstGeom prst="rect">
            <a:avLst/>
          </a:prstGeom>
          <a:noFill/>
          <a:ln w="9525">
            <a:noFill/>
            <a:miter lim="800000"/>
            <a:headEnd/>
            <a:tailEnd/>
          </a:ln>
        </p:spPr>
      </p:pic>
      <p:sp>
        <p:nvSpPr>
          <p:cNvPr id="6" name="TextBox 5"/>
          <p:cNvSpPr txBox="1"/>
          <p:nvPr/>
        </p:nvSpPr>
        <p:spPr>
          <a:xfrm>
            <a:off x="331075" y="280014"/>
            <a:ext cx="8513380" cy="1200329"/>
          </a:xfrm>
          <a:prstGeom prst="rect">
            <a:avLst/>
          </a:prstGeom>
          <a:noFill/>
        </p:spPr>
        <p:txBody>
          <a:bodyPr wrap="square" rtlCol="0">
            <a:spAutoFit/>
          </a:bodyPr>
          <a:lstStyle/>
          <a:p>
            <a:pPr algn="ctr"/>
            <a:r>
              <a:rPr lang="en-US" sz="3600" u="sng" dirty="0" smtClean="0">
                <a:solidFill>
                  <a:srgbClr val="FFFF00"/>
                </a:solidFill>
              </a:rPr>
              <a:t>Slums</a:t>
            </a:r>
            <a:r>
              <a:rPr lang="en-US" sz="3600" dirty="0" smtClean="0">
                <a:solidFill>
                  <a:srgbClr val="FFFF00"/>
                </a:solidFill>
              </a:rPr>
              <a:t>: One third of City Corporations now, </a:t>
            </a:r>
          </a:p>
          <a:p>
            <a:pPr algn="ctr"/>
            <a:r>
              <a:rPr lang="en-US" sz="3600" dirty="0" smtClean="0">
                <a:solidFill>
                  <a:srgbClr val="FFFF00"/>
                </a:solidFill>
              </a:rPr>
              <a:t>but growing twice as fast as non-slums</a:t>
            </a:r>
            <a:endParaRPr lang="en-US" sz="3600" dirty="0">
              <a:solidFill>
                <a:srgbClr val="FFFF00"/>
              </a:solidFill>
            </a:endParaRPr>
          </a:p>
        </p:txBody>
      </p:sp>
      <p:sp>
        <p:nvSpPr>
          <p:cNvPr id="7" name="TextBox 6"/>
          <p:cNvSpPr txBox="1"/>
          <p:nvPr/>
        </p:nvSpPr>
        <p:spPr>
          <a:xfrm>
            <a:off x="1676400" y="1891863"/>
            <a:ext cx="6096000" cy="3108543"/>
          </a:xfrm>
          <a:prstGeom prst="rect">
            <a:avLst/>
          </a:prstGeom>
          <a:solidFill>
            <a:schemeClr val="accent1">
              <a:alpha val="56000"/>
            </a:schemeClr>
          </a:solidFill>
        </p:spPr>
        <p:txBody>
          <a:bodyPr wrap="square" rtlCol="0">
            <a:spAutoFit/>
          </a:bodyPr>
          <a:lstStyle/>
          <a:p>
            <a:pPr>
              <a:spcBef>
                <a:spcPct val="50000"/>
              </a:spcBef>
            </a:pPr>
            <a:r>
              <a:rPr lang="en-US" sz="3200" dirty="0" smtClean="0">
                <a:solidFill>
                  <a:schemeClr val="bg1"/>
                </a:solidFill>
                <a:cs typeface="Arial" pitchFamily="34" charset="0"/>
              </a:rPr>
              <a:t>Population densities vary greatly:  </a:t>
            </a:r>
          </a:p>
          <a:p>
            <a:pPr lvl="1">
              <a:spcBef>
                <a:spcPts val="0"/>
              </a:spcBef>
            </a:pPr>
            <a:r>
              <a:rPr lang="en-US" sz="2800" dirty="0" smtClean="0">
                <a:solidFill>
                  <a:schemeClr val="bg1"/>
                </a:solidFill>
                <a:cs typeface="Arial" pitchFamily="34" charset="0"/>
              </a:rPr>
              <a:t> </a:t>
            </a:r>
            <a:r>
              <a:rPr lang="en-US" sz="2800" b="1" dirty="0" smtClean="0">
                <a:solidFill>
                  <a:schemeClr val="bg1"/>
                </a:solidFill>
                <a:cs typeface="Arial" pitchFamily="34" charset="0"/>
              </a:rPr>
              <a:t>Rural  =  800/km</a:t>
            </a:r>
            <a:r>
              <a:rPr lang="en-US" sz="2800" b="1" baseline="30000" dirty="0" smtClean="0">
                <a:solidFill>
                  <a:schemeClr val="bg1"/>
                </a:solidFill>
                <a:cs typeface="Arial" pitchFamily="34" charset="0"/>
              </a:rPr>
              <a:t>2</a:t>
            </a:r>
            <a:r>
              <a:rPr lang="en-US" sz="2800" b="1" dirty="0" smtClean="0">
                <a:solidFill>
                  <a:schemeClr val="bg1"/>
                </a:solidFill>
                <a:cs typeface="Arial" pitchFamily="34" charset="0"/>
              </a:rPr>
              <a:t>; </a:t>
            </a:r>
          </a:p>
          <a:p>
            <a:pPr lvl="1">
              <a:spcBef>
                <a:spcPts val="0"/>
              </a:spcBef>
            </a:pPr>
            <a:r>
              <a:rPr lang="en-US" sz="2800" b="1" dirty="0" smtClean="0">
                <a:solidFill>
                  <a:schemeClr val="bg1"/>
                </a:solidFill>
                <a:cs typeface="Arial" pitchFamily="34" charset="0"/>
              </a:rPr>
              <a:t>Urban =  24,000/km</a:t>
            </a:r>
            <a:r>
              <a:rPr lang="en-US" sz="2800" b="1" baseline="30000" dirty="0" smtClean="0">
                <a:solidFill>
                  <a:schemeClr val="bg1"/>
                </a:solidFill>
                <a:cs typeface="Arial" pitchFamily="34" charset="0"/>
              </a:rPr>
              <a:t>2</a:t>
            </a:r>
            <a:r>
              <a:rPr lang="en-US" sz="2800" b="1" dirty="0" smtClean="0">
                <a:solidFill>
                  <a:schemeClr val="bg1"/>
                </a:solidFill>
                <a:cs typeface="Arial" pitchFamily="34" charset="0"/>
              </a:rPr>
              <a:t>; </a:t>
            </a:r>
          </a:p>
          <a:p>
            <a:pPr lvl="1">
              <a:spcBef>
                <a:spcPts val="0"/>
              </a:spcBef>
            </a:pPr>
            <a:r>
              <a:rPr lang="en-US" sz="2800" b="1" dirty="0" smtClean="0">
                <a:solidFill>
                  <a:schemeClr val="bg1"/>
                </a:solidFill>
                <a:cs typeface="Arial" pitchFamily="34" charset="0"/>
              </a:rPr>
              <a:t>Slums=205,000/km</a:t>
            </a:r>
            <a:r>
              <a:rPr lang="en-US" sz="2800" b="1" baseline="30000" dirty="0" smtClean="0">
                <a:solidFill>
                  <a:schemeClr val="bg1"/>
                </a:solidFill>
                <a:cs typeface="Arial" pitchFamily="34" charset="0"/>
              </a:rPr>
              <a:t>2</a:t>
            </a:r>
            <a:r>
              <a:rPr lang="en-US" sz="2800" dirty="0" smtClean="0">
                <a:solidFill>
                  <a:schemeClr val="bg1"/>
                </a:solidFill>
                <a:cs typeface="Arial" pitchFamily="34" charset="0"/>
              </a:rPr>
              <a:t>.</a:t>
            </a:r>
          </a:p>
          <a:p>
            <a:pPr marL="0" lvl="1" algn="r">
              <a:spcBef>
                <a:spcPts val="0"/>
              </a:spcBef>
            </a:pPr>
            <a:r>
              <a:rPr lang="en-US" sz="2400" i="1" dirty="0" smtClean="0">
                <a:solidFill>
                  <a:schemeClr val="bg1"/>
                </a:solidFill>
                <a:cs typeface="Arial" pitchFamily="34" charset="0"/>
              </a:rPr>
              <a:t>CUS, 2005</a:t>
            </a:r>
          </a:p>
          <a:p>
            <a:pPr marL="0" lvl="1">
              <a:spcBef>
                <a:spcPts val="0"/>
              </a:spcBef>
            </a:pPr>
            <a:r>
              <a:rPr lang="en-US" sz="2800" dirty="0" smtClean="0">
                <a:solidFill>
                  <a:schemeClr val="bg1"/>
                </a:solidFill>
                <a:cs typeface="Arial" pitchFamily="34" charset="0"/>
              </a:rPr>
              <a:t>These high population densities have major implications for health</a:t>
            </a:r>
          </a:p>
        </p:txBody>
      </p:sp>
    </p:spTree>
    <p:extLst>
      <p:ext uri="{BB962C8B-B14F-4D97-AF65-F5344CB8AC3E}">
        <p14:creationId xmlns:p14="http://schemas.microsoft.com/office/powerpoint/2010/main" xmlns="" val="3902703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sion Map of BD for Kim_June10_2014.jpg"/>
          <p:cNvPicPr>
            <a:picLocks noChangeAspect="1"/>
          </p:cNvPicPr>
          <p:nvPr/>
        </p:nvPicPr>
        <p:blipFill>
          <a:blip r:embed="rId3" cstate="email"/>
          <a:srcRect/>
          <a:stretch>
            <a:fillRect/>
          </a:stretch>
        </p:blipFill>
        <p:spPr>
          <a:xfrm>
            <a:off x="3821371" y="552510"/>
            <a:ext cx="5006458" cy="6148282"/>
          </a:xfrm>
          <a:prstGeom prst="rect">
            <a:avLst/>
          </a:prstGeom>
          <a:ln w="22225">
            <a:solidFill>
              <a:srgbClr val="002060"/>
            </a:solidFill>
          </a:ln>
          <a:effectLst>
            <a:outerShdw blurRad="292100" dist="139700" dir="2700000" algn="tl" rotWithShape="0">
              <a:srgbClr val="333333">
                <a:alpha val="65000"/>
              </a:srgbClr>
            </a:outerShdw>
          </a:effectLst>
        </p:spPr>
      </p:pic>
      <p:cxnSp>
        <p:nvCxnSpPr>
          <p:cNvPr id="7" name="Straight Connector 6"/>
          <p:cNvCxnSpPr>
            <a:stCxn id="3" idx="4"/>
          </p:cNvCxnSpPr>
          <p:nvPr/>
        </p:nvCxnSpPr>
        <p:spPr>
          <a:xfrm>
            <a:off x="6373128" y="4019370"/>
            <a:ext cx="44158" cy="600285"/>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558319" y="3887330"/>
            <a:ext cx="607849" cy="5862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 idx="1"/>
          </p:cNvCxnSpPr>
          <p:nvPr/>
        </p:nvCxnSpPr>
        <p:spPr>
          <a:xfrm>
            <a:off x="4556444" y="3124200"/>
            <a:ext cx="1609725" cy="3912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59207" y="1761322"/>
            <a:ext cx="1076325" cy="16866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7"/>
          </p:cNvCxnSpPr>
          <p:nvPr/>
        </p:nvCxnSpPr>
        <p:spPr>
          <a:xfrm flipV="1">
            <a:off x="6580086" y="2595929"/>
            <a:ext cx="1328302" cy="919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80086" y="3887330"/>
            <a:ext cx="1268515" cy="109563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 idx="0"/>
          </p:cNvCxnSpPr>
          <p:nvPr/>
        </p:nvCxnSpPr>
        <p:spPr>
          <a:xfrm flipH="1">
            <a:off x="6373128" y="2667000"/>
            <a:ext cx="88316" cy="762000"/>
          </a:xfrm>
          <a:prstGeom prst="line">
            <a:avLst/>
          </a:prstGeom>
          <a:ln w="152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94960" y="2420779"/>
            <a:ext cx="1295400" cy="276999"/>
          </a:xfrm>
          <a:prstGeom prst="rect">
            <a:avLst/>
          </a:prstGeom>
          <a:noFill/>
        </p:spPr>
        <p:txBody>
          <a:bodyPr wrap="square" rtlCol="0">
            <a:spAutoFit/>
          </a:bodyPr>
          <a:lstStyle/>
          <a:p>
            <a:r>
              <a:rPr lang="en-US" sz="1200" b="1" i="1" dirty="0" smtClean="0">
                <a:effectLst>
                  <a:outerShdw blurRad="38100" dist="38100" dir="2700000" algn="tl">
                    <a:srgbClr val="000000">
                      <a:alpha val="43137"/>
                    </a:srgbClr>
                  </a:outerShdw>
                </a:effectLst>
              </a:rPr>
              <a:t>Dhaka Rural</a:t>
            </a:r>
            <a:endParaRPr lang="en-US" sz="1200" b="1" i="1" dirty="0">
              <a:effectLst>
                <a:outerShdw blurRad="38100" dist="38100" dir="2700000" algn="tl">
                  <a:srgbClr val="000000">
                    <a:alpha val="43137"/>
                  </a:srgbClr>
                </a:outerShdw>
              </a:effectLst>
            </a:endParaRPr>
          </a:p>
        </p:txBody>
      </p:sp>
      <p:sp>
        <p:nvSpPr>
          <p:cNvPr id="45" name="TextBox 44"/>
          <p:cNvSpPr txBox="1"/>
          <p:nvPr/>
        </p:nvSpPr>
        <p:spPr>
          <a:xfrm>
            <a:off x="5785169" y="4273519"/>
            <a:ext cx="762000" cy="400110"/>
          </a:xfrm>
          <a:prstGeom prst="rect">
            <a:avLst/>
          </a:prstGeom>
          <a:noFill/>
        </p:spPr>
        <p:txBody>
          <a:bodyPr wrap="square" rtlCol="0">
            <a:spAutoFit/>
          </a:bodyPr>
          <a:lstStyle/>
          <a:p>
            <a:r>
              <a:rPr lang="en-US" sz="2000" b="1" dirty="0" smtClean="0">
                <a:solidFill>
                  <a:srgbClr val="0000FF"/>
                </a:solidFill>
                <a:effectLst>
                  <a:outerShdw blurRad="38100" dist="38100" dir="2700000" algn="tl">
                    <a:srgbClr val="000000">
                      <a:alpha val="43137"/>
                    </a:srgbClr>
                  </a:outerShdw>
                </a:effectLst>
              </a:rPr>
              <a:t>20%</a:t>
            </a:r>
            <a:endParaRPr lang="en-US" sz="2000" b="1" dirty="0">
              <a:solidFill>
                <a:srgbClr val="0000FF"/>
              </a:solidFill>
              <a:effectLst>
                <a:outerShdw blurRad="38100" dist="38100" dir="2700000" algn="tl">
                  <a:srgbClr val="000000">
                    <a:alpha val="43137"/>
                  </a:srgbClr>
                </a:outerShdw>
              </a:effectLst>
            </a:endParaRPr>
          </a:p>
        </p:txBody>
      </p:sp>
      <p:sp>
        <p:nvSpPr>
          <p:cNvPr id="46" name="TextBox 45"/>
          <p:cNvSpPr txBox="1"/>
          <p:nvPr/>
        </p:nvSpPr>
        <p:spPr>
          <a:xfrm>
            <a:off x="5291619" y="4031944"/>
            <a:ext cx="533400" cy="369332"/>
          </a:xfrm>
          <a:prstGeom prst="rect">
            <a:avLst/>
          </a:prstGeom>
          <a:noFill/>
        </p:spPr>
        <p:txBody>
          <a:bodyPr wrap="square" rtlCol="0">
            <a:spAutoFit/>
          </a:bodyPr>
          <a:lstStyle/>
          <a:p>
            <a:r>
              <a:rPr lang="en-US" b="1" dirty="0" smtClean="0">
                <a:solidFill>
                  <a:srgbClr val="0000FF"/>
                </a:solidFill>
                <a:effectLst>
                  <a:outerShdw blurRad="38100" dist="38100" dir="2700000" algn="tl">
                    <a:srgbClr val="000000">
                      <a:alpha val="43137"/>
                    </a:srgbClr>
                  </a:outerShdw>
                </a:effectLst>
              </a:rPr>
              <a:t>4%</a:t>
            </a:r>
            <a:endParaRPr lang="en-US" b="1" dirty="0">
              <a:solidFill>
                <a:srgbClr val="0000FF"/>
              </a:solidFill>
              <a:effectLst>
                <a:outerShdw blurRad="38100" dist="38100" dir="2700000" algn="tl">
                  <a:srgbClr val="000000">
                    <a:alpha val="43137"/>
                  </a:srgbClr>
                </a:outerShdw>
              </a:effectLst>
            </a:endParaRPr>
          </a:p>
        </p:txBody>
      </p:sp>
      <p:sp>
        <p:nvSpPr>
          <p:cNvPr id="47" name="TextBox 46"/>
          <p:cNvSpPr txBox="1"/>
          <p:nvPr/>
        </p:nvSpPr>
        <p:spPr>
          <a:xfrm>
            <a:off x="4892507" y="2819400"/>
            <a:ext cx="533400" cy="369332"/>
          </a:xfrm>
          <a:prstGeom prst="rect">
            <a:avLst/>
          </a:prstGeom>
          <a:noFill/>
        </p:spPr>
        <p:txBody>
          <a:bodyPr wrap="square" rtlCol="0">
            <a:spAutoFit/>
          </a:bodyPr>
          <a:lstStyle/>
          <a:p>
            <a:r>
              <a:rPr lang="en-US" b="1" dirty="0" smtClean="0">
                <a:solidFill>
                  <a:srgbClr val="0000CC"/>
                </a:solidFill>
                <a:effectLst>
                  <a:outerShdw blurRad="38100" dist="38100" dir="2700000" algn="tl">
                    <a:srgbClr val="000000">
                      <a:alpha val="43137"/>
                    </a:srgbClr>
                  </a:outerShdw>
                </a:effectLst>
              </a:rPr>
              <a:t>4%</a:t>
            </a:r>
            <a:endParaRPr lang="en-US" b="1" dirty="0">
              <a:solidFill>
                <a:srgbClr val="0000CC"/>
              </a:solidFill>
              <a:effectLst>
                <a:outerShdw blurRad="38100" dist="38100" dir="2700000" algn="tl">
                  <a:srgbClr val="000000">
                    <a:alpha val="43137"/>
                  </a:srgbClr>
                </a:outerShdw>
              </a:effectLst>
            </a:endParaRPr>
          </a:p>
        </p:txBody>
      </p:sp>
      <p:sp>
        <p:nvSpPr>
          <p:cNvPr id="48" name="TextBox 47"/>
          <p:cNvSpPr txBox="1"/>
          <p:nvPr/>
        </p:nvSpPr>
        <p:spPr>
          <a:xfrm>
            <a:off x="5361306" y="1775021"/>
            <a:ext cx="512608" cy="369332"/>
          </a:xfrm>
          <a:prstGeom prst="rect">
            <a:avLst/>
          </a:prstGeom>
          <a:noFill/>
        </p:spPr>
        <p:txBody>
          <a:bodyPr wrap="square" rtlCol="0">
            <a:spAutoFit/>
          </a:bodyPr>
          <a:lstStyle/>
          <a:p>
            <a:r>
              <a:rPr lang="en-US" b="1" dirty="0" smtClean="0">
                <a:solidFill>
                  <a:srgbClr val="0000CC"/>
                </a:solidFill>
                <a:effectLst>
                  <a:outerShdw blurRad="38100" dist="38100" dir="2700000" algn="tl">
                    <a:srgbClr val="000000">
                      <a:alpha val="43137"/>
                    </a:srgbClr>
                  </a:outerShdw>
                </a:effectLst>
              </a:rPr>
              <a:t>6%</a:t>
            </a:r>
            <a:endParaRPr lang="en-US" b="1" dirty="0">
              <a:solidFill>
                <a:srgbClr val="0000CC"/>
              </a:solidFill>
              <a:effectLst>
                <a:outerShdw blurRad="38100" dist="38100" dir="2700000" algn="tl">
                  <a:srgbClr val="000000">
                    <a:alpha val="43137"/>
                  </a:srgbClr>
                </a:outerShdw>
              </a:effectLst>
            </a:endParaRPr>
          </a:p>
        </p:txBody>
      </p:sp>
      <p:sp>
        <p:nvSpPr>
          <p:cNvPr id="49" name="TextBox 48"/>
          <p:cNvSpPr txBox="1"/>
          <p:nvPr/>
        </p:nvSpPr>
        <p:spPr>
          <a:xfrm>
            <a:off x="6511187" y="2809126"/>
            <a:ext cx="717214" cy="369332"/>
          </a:xfrm>
          <a:prstGeom prst="rect">
            <a:avLst/>
          </a:prstGeom>
          <a:noFill/>
        </p:spPr>
        <p:txBody>
          <a:bodyPr wrap="square" rtlCol="0">
            <a:spAutoFit/>
          </a:bodyPr>
          <a:lstStyle/>
          <a:p>
            <a:r>
              <a:rPr lang="en-US" b="1" dirty="0" smtClean="0">
                <a:solidFill>
                  <a:srgbClr val="0000CC"/>
                </a:solidFill>
                <a:effectLst>
                  <a:outerShdw blurRad="38100" dist="38100" dir="2700000" algn="tl">
                    <a:srgbClr val="000000">
                      <a:alpha val="43137"/>
                    </a:srgbClr>
                  </a:outerShdw>
                </a:effectLst>
              </a:rPr>
              <a:t>25%</a:t>
            </a:r>
            <a:endParaRPr lang="en-US" b="1" dirty="0">
              <a:solidFill>
                <a:srgbClr val="0000CC"/>
              </a:solidFill>
              <a:effectLst>
                <a:outerShdw blurRad="38100" dist="38100" dir="2700000" algn="tl">
                  <a:srgbClr val="000000">
                    <a:alpha val="43137"/>
                  </a:srgbClr>
                </a:outerShdw>
              </a:effectLst>
            </a:endParaRPr>
          </a:p>
        </p:txBody>
      </p:sp>
      <p:sp>
        <p:nvSpPr>
          <p:cNvPr id="50" name="TextBox 49"/>
          <p:cNvSpPr txBox="1"/>
          <p:nvPr/>
        </p:nvSpPr>
        <p:spPr>
          <a:xfrm>
            <a:off x="7309702" y="2456241"/>
            <a:ext cx="533400" cy="369332"/>
          </a:xfrm>
          <a:prstGeom prst="rect">
            <a:avLst/>
          </a:prstGeom>
          <a:noFill/>
        </p:spPr>
        <p:txBody>
          <a:bodyPr wrap="square" rtlCol="0">
            <a:spAutoFit/>
          </a:bodyPr>
          <a:lstStyle/>
          <a:p>
            <a:r>
              <a:rPr lang="en-US" b="1" dirty="0" smtClean="0">
                <a:solidFill>
                  <a:srgbClr val="0000CC"/>
                </a:solidFill>
                <a:effectLst>
                  <a:outerShdw blurRad="38100" dist="38100" dir="2700000" algn="tl">
                    <a:srgbClr val="000000">
                      <a:alpha val="43137"/>
                    </a:srgbClr>
                  </a:outerShdw>
                </a:effectLst>
              </a:rPr>
              <a:t>1%</a:t>
            </a:r>
            <a:endParaRPr lang="en-US" b="1" dirty="0">
              <a:solidFill>
                <a:srgbClr val="0000CC"/>
              </a:solidFill>
              <a:effectLst>
                <a:outerShdw blurRad="38100" dist="38100" dir="2700000" algn="tl">
                  <a:srgbClr val="000000">
                    <a:alpha val="43137"/>
                  </a:srgbClr>
                </a:outerShdw>
              </a:effectLst>
            </a:endParaRPr>
          </a:p>
        </p:txBody>
      </p:sp>
      <p:sp>
        <p:nvSpPr>
          <p:cNvPr id="51" name="TextBox 50"/>
          <p:cNvSpPr txBox="1"/>
          <p:nvPr/>
        </p:nvSpPr>
        <p:spPr>
          <a:xfrm>
            <a:off x="7885417" y="4712413"/>
            <a:ext cx="838200" cy="369332"/>
          </a:xfrm>
          <a:prstGeom prst="rect">
            <a:avLst/>
          </a:prstGeom>
          <a:noFill/>
        </p:spPr>
        <p:txBody>
          <a:bodyPr wrap="square" rtlCol="0">
            <a:spAutoFit/>
          </a:bodyPr>
          <a:lstStyle/>
          <a:p>
            <a:r>
              <a:rPr lang="en-US" b="1" dirty="0" smtClean="0">
                <a:solidFill>
                  <a:srgbClr val="0000FF"/>
                </a:solidFill>
                <a:effectLst>
                  <a:outerShdw blurRad="38100" dist="38100" dir="2700000" algn="tl">
                    <a:srgbClr val="000000">
                      <a:alpha val="43137"/>
                    </a:srgbClr>
                  </a:outerShdw>
                </a:effectLst>
              </a:rPr>
              <a:t>10%</a:t>
            </a:r>
            <a:endParaRPr lang="en-US" b="1" dirty="0">
              <a:solidFill>
                <a:srgbClr val="0000FF"/>
              </a:solidFill>
              <a:effectLst>
                <a:outerShdw blurRad="38100" dist="38100" dir="2700000" algn="tl">
                  <a:srgbClr val="000000">
                    <a:alpha val="43137"/>
                  </a:srgbClr>
                </a:outerShdw>
              </a:effectLst>
            </a:endParaRPr>
          </a:p>
        </p:txBody>
      </p:sp>
      <p:sp>
        <p:nvSpPr>
          <p:cNvPr id="52" name="TextBox 51"/>
          <p:cNvSpPr txBox="1"/>
          <p:nvPr/>
        </p:nvSpPr>
        <p:spPr>
          <a:xfrm>
            <a:off x="6665811" y="3447980"/>
            <a:ext cx="1784656" cy="369332"/>
          </a:xfrm>
          <a:prstGeom prst="rect">
            <a:avLst/>
          </a:prstGeom>
          <a:noFill/>
        </p:spPr>
        <p:txBody>
          <a:bodyPr wrap="square" rtlCol="0">
            <a:spAutoFit/>
          </a:bodyPr>
          <a:lstStyle/>
          <a:p>
            <a:r>
              <a:rPr lang="en-US" b="1" dirty="0" smtClean="0">
                <a:solidFill>
                  <a:srgbClr val="0000CC"/>
                </a:solidFill>
                <a:effectLst>
                  <a:outerShdw blurRad="38100" dist="38100" dir="2700000" algn="tl">
                    <a:srgbClr val="000000">
                      <a:alpha val="43137"/>
                    </a:srgbClr>
                  </a:outerShdw>
                </a:effectLst>
              </a:rPr>
              <a:t>25</a:t>
            </a:r>
            <a:r>
              <a:rPr lang="en-US" sz="1200" b="1" dirty="0" smtClean="0">
                <a:solidFill>
                  <a:srgbClr val="0000CC"/>
                </a:solidFill>
                <a:effectLst>
                  <a:outerShdw blurRad="38100" dist="38100" dir="2700000" algn="tl">
                    <a:srgbClr val="000000">
                      <a:alpha val="43137"/>
                    </a:srgbClr>
                  </a:outerShdw>
                </a:effectLst>
              </a:rPr>
              <a:t>%    </a:t>
            </a:r>
            <a:r>
              <a:rPr lang="en-US" sz="1200" b="1" i="1" dirty="0" smtClean="0">
                <a:effectLst>
                  <a:outerShdw blurRad="38100" dist="38100" dir="2700000" algn="tl">
                    <a:srgbClr val="000000">
                      <a:alpha val="43137"/>
                    </a:srgbClr>
                  </a:outerShdw>
                </a:effectLst>
              </a:rPr>
              <a:t>Dhaka City</a:t>
            </a:r>
            <a:endParaRPr lang="en-US" sz="1200" b="1" i="1" dirty="0">
              <a:effectLst>
                <a:outerShdw blurRad="38100" dist="38100" dir="2700000" algn="tl">
                  <a:srgbClr val="000000">
                    <a:alpha val="43137"/>
                  </a:srgbClr>
                </a:outerShdw>
              </a:effectLst>
            </a:endParaRPr>
          </a:p>
        </p:txBody>
      </p:sp>
      <p:sp>
        <p:nvSpPr>
          <p:cNvPr id="53" name="TextBox 52"/>
          <p:cNvSpPr txBox="1"/>
          <p:nvPr/>
        </p:nvSpPr>
        <p:spPr>
          <a:xfrm>
            <a:off x="0" y="35898"/>
            <a:ext cx="9144000" cy="461665"/>
          </a:xfrm>
          <a:prstGeom prst="rect">
            <a:avLst/>
          </a:prstGeom>
          <a:noFill/>
        </p:spPr>
        <p:txBody>
          <a:bodyPr wrap="square" rtlCol="0">
            <a:spAutoFit/>
          </a:bodyPr>
          <a:lstStyle/>
          <a:p>
            <a:pPr algn="ctr" eaLnBrk="1" hangingPunct="1"/>
            <a:r>
              <a:rPr lang="en-US" sz="2400" b="1" dirty="0" smtClean="0">
                <a:solidFill>
                  <a:srgbClr val="FFFF00"/>
                </a:solidFill>
                <a:effectLst>
                  <a:outerShdw blurRad="38100" dist="38100" dir="2700000" algn="tl">
                    <a:srgbClr val="000000">
                      <a:alpha val="43137"/>
                    </a:srgbClr>
                  </a:outerShdw>
                </a:effectLst>
                <a:latin typeface="+mj-lt"/>
                <a:ea typeface="+mj-ea"/>
                <a:cs typeface="+mj-cs"/>
              </a:rPr>
              <a:t>Place of Origin of Current Female Residents of </a:t>
            </a:r>
            <a:r>
              <a:rPr lang="en-US" sz="2400" b="1" u="sng" dirty="0" smtClean="0">
                <a:solidFill>
                  <a:srgbClr val="FFFF00"/>
                </a:solidFill>
                <a:effectLst>
                  <a:outerShdw blurRad="38100" dist="38100" dir="2700000" algn="tl">
                    <a:srgbClr val="000000">
                      <a:alpha val="43137"/>
                    </a:srgbClr>
                  </a:outerShdw>
                </a:effectLst>
                <a:latin typeface="+mj-lt"/>
                <a:ea typeface="+mj-ea"/>
                <a:cs typeface="+mj-cs"/>
              </a:rPr>
              <a:t>Dhaka</a:t>
            </a:r>
            <a:r>
              <a:rPr lang="en-US" sz="2400" b="1" dirty="0" smtClean="0">
                <a:solidFill>
                  <a:srgbClr val="FFFF00"/>
                </a:solidFill>
                <a:effectLst>
                  <a:outerShdw blurRad="38100" dist="38100" dir="2700000" algn="tl">
                    <a:srgbClr val="000000">
                      <a:alpha val="43137"/>
                    </a:srgbClr>
                  </a:outerShdw>
                </a:effectLst>
                <a:latin typeface="+mj-lt"/>
                <a:ea typeface="+mj-ea"/>
                <a:cs typeface="+mj-cs"/>
              </a:rPr>
              <a:t> City Slums </a:t>
            </a:r>
            <a:endParaRPr lang="en-US" sz="2400" b="1"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24" name="TextBox 23"/>
          <p:cNvSpPr txBox="1"/>
          <p:nvPr/>
        </p:nvSpPr>
        <p:spPr>
          <a:xfrm>
            <a:off x="276225" y="1240084"/>
            <a:ext cx="3093699" cy="4524315"/>
          </a:xfrm>
          <a:prstGeom prst="rect">
            <a:avLst/>
          </a:prstGeom>
          <a:noFill/>
        </p:spPr>
        <p:txBody>
          <a:bodyPr wrap="square" rtlCol="0">
            <a:spAutoFit/>
          </a:bodyPr>
          <a:lstStyle/>
          <a:p>
            <a:pPr>
              <a:buFont typeface="Wingdings" pitchFamily="2" charset="2"/>
              <a:buChar char="§"/>
            </a:pPr>
            <a:r>
              <a:rPr lang="en-US" sz="2400" dirty="0" smtClean="0">
                <a:solidFill>
                  <a:schemeClr val="bg1"/>
                </a:solidFill>
              </a:rPr>
              <a:t>Half of  women in Dhaka City Corporation slums are from Dhaka Division </a:t>
            </a:r>
          </a:p>
          <a:p>
            <a:pPr>
              <a:buFont typeface="Wingdings" pitchFamily="2" charset="2"/>
              <a:buChar char="§"/>
            </a:pPr>
            <a:endParaRPr lang="en-US" sz="2400" dirty="0" smtClean="0">
              <a:solidFill>
                <a:schemeClr val="bg1"/>
              </a:solidFill>
            </a:endParaRPr>
          </a:p>
          <a:p>
            <a:pPr>
              <a:buFont typeface="Wingdings" pitchFamily="2" charset="2"/>
              <a:buChar char="§"/>
            </a:pPr>
            <a:r>
              <a:rPr lang="en-US" sz="2400" dirty="0" smtClean="0">
                <a:solidFill>
                  <a:schemeClr val="bg1"/>
                </a:solidFill>
              </a:rPr>
              <a:t>20% of Dhaka slum women are from Barisal</a:t>
            </a:r>
          </a:p>
          <a:p>
            <a:pPr>
              <a:buFont typeface="Wingdings" pitchFamily="2" charset="2"/>
              <a:buChar char="§"/>
            </a:pPr>
            <a:endParaRPr lang="en-US" sz="2400" dirty="0" smtClean="0">
              <a:solidFill>
                <a:schemeClr val="bg1"/>
              </a:solidFill>
            </a:endParaRPr>
          </a:p>
          <a:p>
            <a:pPr>
              <a:buFont typeface="Wingdings" pitchFamily="2" charset="2"/>
              <a:buChar char="§"/>
            </a:pPr>
            <a:r>
              <a:rPr lang="en-US" sz="2400" dirty="0" smtClean="0">
                <a:solidFill>
                  <a:schemeClr val="bg1"/>
                </a:solidFill>
              </a:rPr>
              <a:t>Few are from western Divisions or from </a:t>
            </a:r>
            <a:r>
              <a:rPr lang="en-US" sz="2400" dirty="0" err="1" smtClean="0">
                <a:solidFill>
                  <a:schemeClr val="bg1"/>
                </a:solidFill>
              </a:rPr>
              <a:t>Sylhet</a:t>
            </a:r>
            <a:endParaRPr lang="en-US" sz="2400" dirty="0">
              <a:solidFill>
                <a:schemeClr val="bg1"/>
              </a:solidFill>
            </a:endParaRPr>
          </a:p>
        </p:txBody>
      </p:sp>
      <p:sp>
        <p:nvSpPr>
          <p:cNvPr id="3" name="Oval 2"/>
          <p:cNvSpPr/>
          <p:nvPr/>
        </p:nvSpPr>
        <p:spPr>
          <a:xfrm>
            <a:off x="6080444" y="3429000"/>
            <a:ext cx="585367" cy="590370"/>
          </a:xfrm>
          <a:prstGeom prst="ellipse">
            <a:avLst/>
          </a:prstGeom>
          <a:solidFill>
            <a:schemeClr val="accent1">
              <a:alpha val="0"/>
            </a:schemeClr>
          </a:solidFill>
          <a:ln w="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p:cNvSpPr>
            <a:spLocks noGrp="1"/>
          </p:cNvSpPr>
          <p:nvPr>
            <p:ph type="ftr" sz="quarter" idx="11"/>
          </p:nvPr>
        </p:nvSpPr>
        <p:spPr>
          <a:xfrm>
            <a:off x="389389" y="6356360"/>
            <a:ext cx="2895600" cy="365125"/>
          </a:xfrm>
        </p:spPr>
        <p:txBody>
          <a:bodyPr/>
          <a:lstStyle/>
          <a:p>
            <a:pPr>
              <a:defRPr/>
            </a:pPr>
            <a:r>
              <a:rPr lang="en-US" dirty="0" smtClean="0"/>
              <a:t>Bangladesh Urban Health Survey 2013</a:t>
            </a:r>
            <a:endParaRPr lang="en-US" dirty="0"/>
          </a:p>
        </p:txBody>
      </p:sp>
    </p:spTree>
    <p:extLst>
      <p:ext uri="{BB962C8B-B14F-4D97-AF65-F5344CB8AC3E}">
        <p14:creationId xmlns:p14="http://schemas.microsoft.com/office/powerpoint/2010/main" xmlns="" val="8684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sion Map of BD for Kim_June10_2014.jpg"/>
          <p:cNvPicPr>
            <a:picLocks noChangeAspect="1"/>
          </p:cNvPicPr>
          <p:nvPr/>
        </p:nvPicPr>
        <p:blipFill>
          <a:blip r:embed="rId3" cstate="email"/>
          <a:srcRect/>
          <a:stretch>
            <a:fillRect/>
          </a:stretch>
        </p:blipFill>
        <p:spPr>
          <a:xfrm>
            <a:off x="3771901" y="628469"/>
            <a:ext cx="5110998" cy="6212454"/>
          </a:xfrm>
          <a:prstGeom prst="rect">
            <a:avLst/>
          </a:prstGeom>
          <a:ln w="28575">
            <a:solidFill>
              <a:srgbClr val="002060"/>
            </a:solidFill>
          </a:ln>
          <a:effectLst>
            <a:outerShdw blurRad="292100" dist="139700" dir="2700000" algn="tl" rotWithShape="0">
              <a:srgbClr val="333333">
                <a:alpha val="65000"/>
              </a:srgbClr>
            </a:outerShdw>
          </a:effectLst>
        </p:spPr>
      </p:pic>
      <p:cxnSp>
        <p:nvCxnSpPr>
          <p:cNvPr id="7" name="Straight Connector 6"/>
          <p:cNvCxnSpPr/>
          <p:nvPr/>
        </p:nvCxnSpPr>
        <p:spPr>
          <a:xfrm flipH="1">
            <a:off x="8061977" y="4453354"/>
            <a:ext cx="76201" cy="375564"/>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47820" y="4800600"/>
            <a:ext cx="1209675" cy="37861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893" y="3734696"/>
            <a:ext cx="1295400" cy="1143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02193" y="1905000"/>
            <a:ext cx="2578684" cy="2895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3" idx="1"/>
          </p:cNvCxnSpPr>
          <p:nvPr/>
        </p:nvCxnSpPr>
        <p:spPr>
          <a:xfrm>
            <a:off x="4552420" y="3283828"/>
            <a:ext cx="3187225" cy="1686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 idx="3"/>
          </p:cNvCxnSpPr>
          <p:nvPr/>
        </p:nvCxnSpPr>
        <p:spPr>
          <a:xfrm>
            <a:off x="5492060" y="4613341"/>
            <a:ext cx="2247585" cy="77459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946604" y="2785588"/>
            <a:ext cx="12116" cy="2057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53920" y="4090121"/>
            <a:ext cx="1097814" cy="461665"/>
          </a:xfrm>
          <a:prstGeom prst="rect">
            <a:avLst/>
          </a:prstGeom>
          <a:noFill/>
        </p:spPr>
        <p:txBody>
          <a:bodyPr wrap="square" rtlCol="0">
            <a:spAutoFit/>
          </a:bodyPr>
          <a:lstStyle/>
          <a:p>
            <a:pPr algn="ctr"/>
            <a:r>
              <a:rPr lang="en-US" sz="1200" b="1" dirty="0" smtClean="0"/>
              <a:t>Chittagong Rural</a:t>
            </a:r>
            <a:endParaRPr lang="en-US" sz="1200" b="1" dirty="0"/>
          </a:p>
        </p:txBody>
      </p:sp>
      <p:sp>
        <p:nvSpPr>
          <p:cNvPr id="45" name="TextBox 44"/>
          <p:cNvSpPr txBox="1"/>
          <p:nvPr/>
        </p:nvSpPr>
        <p:spPr>
          <a:xfrm>
            <a:off x="6047524" y="4547965"/>
            <a:ext cx="471734" cy="338554"/>
          </a:xfrm>
          <a:prstGeom prst="rect">
            <a:avLst/>
          </a:prstGeom>
          <a:noFill/>
        </p:spPr>
        <p:txBody>
          <a:bodyPr wrap="square" rtlCol="0">
            <a:spAutoFit/>
          </a:bodyPr>
          <a:lstStyle/>
          <a:p>
            <a:r>
              <a:rPr lang="en-US" sz="1600" b="1" dirty="0">
                <a:solidFill>
                  <a:srgbClr val="0000FF"/>
                </a:solidFill>
                <a:effectLst>
                  <a:outerShdw blurRad="38100" dist="38100" dir="2700000" algn="tl">
                    <a:srgbClr val="000000">
                      <a:alpha val="43137"/>
                    </a:srgbClr>
                  </a:outerShdw>
                </a:effectLst>
              </a:rPr>
              <a:t>9</a:t>
            </a:r>
            <a:r>
              <a:rPr lang="en-US" sz="1600" b="1" dirty="0" smtClean="0">
                <a:solidFill>
                  <a:srgbClr val="0000FF"/>
                </a:solidFill>
                <a:effectLst>
                  <a:outerShdw blurRad="38100" dist="38100" dir="2700000" algn="tl">
                    <a:srgbClr val="000000">
                      <a:alpha val="43137"/>
                    </a:srgbClr>
                  </a:outerShdw>
                </a:effectLst>
              </a:rPr>
              <a:t>%</a:t>
            </a:r>
            <a:endParaRPr lang="en-US" sz="1600" b="1" dirty="0">
              <a:solidFill>
                <a:srgbClr val="0000FF"/>
              </a:solidFill>
              <a:effectLst>
                <a:outerShdw blurRad="38100" dist="38100" dir="2700000" algn="tl">
                  <a:srgbClr val="000000">
                    <a:alpha val="43137"/>
                  </a:srgbClr>
                </a:outerShdw>
              </a:effectLst>
            </a:endParaRPr>
          </a:p>
        </p:txBody>
      </p:sp>
      <p:sp>
        <p:nvSpPr>
          <p:cNvPr id="46" name="TextBox 45"/>
          <p:cNvSpPr txBox="1"/>
          <p:nvPr/>
        </p:nvSpPr>
        <p:spPr>
          <a:xfrm>
            <a:off x="4986459" y="4274787"/>
            <a:ext cx="533400" cy="338554"/>
          </a:xfrm>
          <a:prstGeom prst="rect">
            <a:avLst/>
          </a:prstGeom>
          <a:noFill/>
        </p:spPr>
        <p:txBody>
          <a:bodyPr wrap="square" rtlCol="0">
            <a:spAutoFit/>
          </a:bodyPr>
          <a:lstStyle/>
          <a:p>
            <a:r>
              <a:rPr lang="en-US" sz="1600" b="1" dirty="0">
                <a:solidFill>
                  <a:srgbClr val="0000FF"/>
                </a:solidFill>
                <a:effectLst>
                  <a:outerShdw blurRad="38100" dist="38100" dir="2700000" algn="tl">
                    <a:srgbClr val="000000">
                      <a:alpha val="43137"/>
                    </a:srgbClr>
                  </a:outerShdw>
                </a:effectLst>
              </a:rPr>
              <a:t>3</a:t>
            </a:r>
            <a:r>
              <a:rPr lang="en-US" sz="1600" b="1" dirty="0" smtClean="0">
                <a:solidFill>
                  <a:srgbClr val="0000FF"/>
                </a:solidFill>
                <a:effectLst>
                  <a:outerShdw blurRad="38100" dist="38100" dir="2700000" algn="tl">
                    <a:srgbClr val="000000">
                      <a:alpha val="43137"/>
                    </a:srgbClr>
                  </a:outerShdw>
                </a:effectLst>
              </a:rPr>
              <a:t>%</a:t>
            </a:r>
            <a:endParaRPr lang="en-US" sz="1600" b="1" dirty="0">
              <a:solidFill>
                <a:srgbClr val="0000FF"/>
              </a:solidFill>
              <a:effectLst>
                <a:outerShdw blurRad="38100" dist="38100" dir="2700000" algn="tl">
                  <a:srgbClr val="000000">
                    <a:alpha val="43137"/>
                  </a:srgbClr>
                </a:outerShdw>
              </a:effectLst>
            </a:endParaRPr>
          </a:p>
        </p:txBody>
      </p:sp>
      <p:sp>
        <p:nvSpPr>
          <p:cNvPr id="47" name="TextBox 46"/>
          <p:cNvSpPr txBox="1"/>
          <p:nvPr/>
        </p:nvSpPr>
        <p:spPr>
          <a:xfrm>
            <a:off x="6047524" y="3352800"/>
            <a:ext cx="533400" cy="338554"/>
          </a:xfrm>
          <a:prstGeom prst="rect">
            <a:avLst/>
          </a:prstGeom>
          <a:noFill/>
        </p:spPr>
        <p:txBody>
          <a:bodyPr wrap="square" rtlCol="0">
            <a:spAutoFit/>
          </a:bodyPr>
          <a:lstStyle/>
          <a:p>
            <a:r>
              <a:rPr lang="en-US" sz="1600" b="1" dirty="0">
                <a:solidFill>
                  <a:srgbClr val="0000FF"/>
                </a:solidFill>
                <a:effectLst>
                  <a:outerShdw blurRad="38100" dist="38100" dir="2700000" algn="tl">
                    <a:srgbClr val="000000">
                      <a:alpha val="43137"/>
                    </a:srgbClr>
                  </a:outerShdw>
                </a:effectLst>
              </a:rPr>
              <a:t>7</a:t>
            </a:r>
            <a:r>
              <a:rPr lang="en-US" sz="1600" b="1" dirty="0" smtClean="0">
                <a:solidFill>
                  <a:srgbClr val="0000FF"/>
                </a:solidFill>
                <a:effectLst>
                  <a:outerShdw blurRad="38100" dist="38100" dir="2700000" algn="tl">
                    <a:srgbClr val="000000">
                      <a:alpha val="43137"/>
                    </a:srgbClr>
                  </a:outerShdw>
                </a:effectLst>
              </a:rPr>
              <a:t>%</a:t>
            </a:r>
            <a:endParaRPr lang="en-US" sz="1600" b="1" dirty="0">
              <a:solidFill>
                <a:srgbClr val="0000FF"/>
              </a:solidFill>
              <a:effectLst>
                <a:outerShdw blurRad="38100" dist="38100" dir="2700000" algn="tl">
                  <a:srgbClr val="000000">
                    <a:alpha val="43137"/>
                  </a:srgbClr>
                </a:outerShdw>
              </a:effectLst>
            </a:endParaRPr>
          </a:p>
        </p:txBody>
      </p:sp>
      <p:sp>
        <p:nvSpPr>
          <p:cNvPr id="48" name="TextBox 47"/>
          <p:cNvSpPr txBox="1"/>
          <p:nvPr/>
        </p:nvSpPr>
        <p:spPr>
          <a:xfrm>
            <a:off x="4623672" y="1534292"/>
            <a:ext cx="596151" cy="338554"/>
          </a:xfrm>
          <a:prstGeom prst="rect">
            <a:avLst/>
          </a:prstGeom>
          <a:noFill/>
        </p:spPr>
        <p:txBody>
          <a:bodyPr wrap="square" rtlCol="0">
            <a:spAutoFit/>
          </a:bodyPr>
          <a:lstStyle/>
          <a:p>
            <a:r>
              <a:rPr lang="en-US" sz="1600" b="1" dirty="0" smtClean="0">
                <a:solidFill>
                  <a:srgbClr val="0000FF"/>
                </a:solidFill>
                <a:effectLst>
                  <a:outerShdw blurRad="38100" dist="38100" dir="2700000" algn="tl">
                    <a:srgbClr val="000000">
                      <a:alpha val="43137"/>
                    </a:srgbClr>
                  </a:outerShdw>
                </a:effectLst>
              </a:rPr>
              <a:t>6%</a:t>
            </a:r>
            <a:endParaRPr lang="en-US" sz="1600" b="1" dirty="0">
              <a:solidFill>
                <a:srgbClr val="0000FF"/>
              </a:solidFill>
              <a:effectLst>
                <a:outerShdw blurRad="38100" dist="38100" dir="2700000" algn="tl">
                  <a:srgbClr val="000000">
                    <a:alpha val="43137"/>
                  </a:srgbClr>
                </a:outerShdw>
              </a:effectLst>
            </a:endParaRPr>
          </a:p>
        </p:txBody>
      </p:sp>
      <p:sp>
        <p:nvSpPr>
          <p:cNvPr id="49" name="TextBox 48"/>
          <p:cNvSpPr txBox="1"/>
          <p:nvPr/>
        </p:nvSpPr>
        <p:spPr>
          <a:xfrm>
            <a:off x="7489404" y="2819400"/>
            <a:ext cx="457200" cy="338554"/>
          </a:xfrm>
          <a:prstGeom prst="rect">
            <a:avLst/>
          </a:prstGeom>
          <a:noFill/>
        </p:spPr>
        <p:txBody>
          <a:bodyPr wrap="square" rtlCol="0">
            <a:spAutoFit/>
          </a:bodyPr>
          <a:lstStyle/>
          <a:p>
            <a:r>
              <a:rPr lang="en-US" sz="1600" b="1" dirty="0" smtClean="0">
                <a:solidFill>
                  <a:srgbClr val="0000FF"/>
                </a:solidFill>
                <a:effectLst>
                  <a:outerShdw blurRad="38100" dist="38100" dir="2700000" algn="tl">
                    <a:srgbClr val="000000">
                      <a:alpha val="43137"/>
                    </a:srgbClr>
                  </a:outerShdw>
                </a:effectLst>
              </a:rPr>
              <a:t>2%</a:t>
            </a:r>
            <a:endParaRPr lang="en-US" sz="1600" b="1" dirty="0">
              <a:solidFill>
                <a:srgbClr val="0000FF"/>
              </a:solidFill>
              <a:effectLst>
                <a:outerShdw blurRad="38100" dist="38100" dir="2700000" algn="tl">
                  <a:srgbClr val="000000">
                    <a:alpha val="43137"/>
                  </a:srgbClr>
                </a:outerShdw>
              </a:effectLst>
            </a:endParaRPr>
          </a:p>
        </p:txBody>
      </p:sp>
      <p:sp>
        <p:nvSpPr>
          <p:cNvPr id="50" name="TextBox 49"/>
          <p:cNvSpPr txBox="1"/>
          <p:nvPr/>
        </p:nvSpPr>
        <p:spPr>
          <a:xfrm>
            <a:off x="4844993" y="3073511"/>
            <a:ext cx="457200" cy="338554"/>
          </a:xfrm>
          <a:prstGeom prst="rect">
            <a:avLst/>
          </a:prstGeom>
          <a:noFill/>
        </p:spPr>
        <p:txBody>
          <a:bodyPr wrap="square" rtlCol="0">
            <a:spAutoFit/>
          </a:bodyPr>
          <a:lstStyle/>
          <a:p>
            <a:r>
              <a:rPr lang="en-US" sz="1600" b="1" dirty="0" smtClean="0">
                <a:solidFill>
                  <a:srgbClr val="0000FF"/>
                </a:solidFill>
                <a:effectLst>
                  <a:outerShdw blurRad="38100" dist="38100" dir="2700000" algn="tl">
                    <a:srgbClr val="000000">
                      <a:alpha val="43137"/>
                    </a:srgbClr>
                  </a:outerShdw>
                </a:effectLst>
              </a:rPr>
              <a:t>1%</a:t>
            </a:r>
            <a:endParaRPr lang="en-US" sz="1600" b="1" dirty="0">
              <a:solidFill>
                <a:srgbClr val="0000FF"/>
              </a:solidFill>
              <a:effectLst>
                <a:outerShdw blurRad="38100" dist="38100" dir="2700000" algn="tl">
                  <a:srgbClr val="000000">
                    <a:alpha val="43137"/>
                  </a:srgbClr>
                </a:outerShdw>
              </a:effectLst>
            </a:endParaRPr>
          </a:p>
        </p:txBody>
      </p:sp>
      <p:sp>
        <p:nvSpPr>
          <p:cNvPr id="51" name="TextBox 50"/>
          <p:cNvSpPr txBox="1"/>
          <p:nvPr/>
        </p:nvSpPr>
        <p:spPr>
          <a:xfrm>
            <a:off x="8106508" y="4532577"/>
            <a:ext cx="685800" cy="338554"/>
          </a:xfrm>
          <a:prstGeom prst="rect">
            <a:avLst/>
          </a:prstGeom>
          <a:noFill/>
        </p:spPr>
        <p:txBody>
          <a:bodyPr wrap="square" rtlCol="0">
            <a:spAutoFit/>
          </a:bodyPr>
          <a:lstStyle/>
          <a:p>
            <a:r>
              <a:rPr lang="en-US" sz="1600" b="1" dirty="0">
                <a:solidFill>
                  <a:srgbClr val="0000FF"/>
                </a:solidFill>
                <a:effectLst>
                  <a:outerShdw blurRad="38100" dist="38100" dir="2700000" algn="tl">
                    <a:srgbClr val="000000">
                      <a:alpha val="43137"/>
                    </a:srgbClr>
                  </a:outerShdw>
                </a:effectLst>
              </a:rPr>
              <a:t>3</a:t>
            </a:r>
            <a:r>
              <a:rPr lang="en-US" sz="1600" b="1" dirty="0" smtClean="0">
                <a:solidFill>
                  <a:srgbClr val="0000FF"/>
                </a:solidFill>
                <a:effectLst>
                  <a:outerShdw blurRad="38100" dist="38100" dir="2700000" algn="tl">
                    <a:srgbClr val="000000">
                      <a:alpha val="43137"/>
                    </a:srgbClr>
                  </a:outerShdw>
                </a:effectLst>
              </a:rPr>
              <a:t>0%</a:t>
            </a:r>
            <a:endParaRPr lang="en-US" sz="1600" b="1" dirty="0">
              <a:solidFill>
                <a:srgbClr val="0000FF"/>
              </a:solidFill>
              <a:effectLst>
                <a:outerShdw blurRad="38100" dist="38100" dir="2700000" algn="tl">
                  <a:srgbClr val="000000">
                    <a:alpha val="43137"/>
                  </a:srgbClr>
                </a:outerShdw>
              </a:effectLst>
            </a:endParaRPr>
          </a:p>
        </p:txBody>
      </p:sp>
      <p:sp>
        <p:nvSpPr>
          <p:cNvPr id="52" name="TextBox 51"/>
          <p:cNvSpPr txBox="1"/>
          <p:nvPr/>
        </p:nvSpPr>
        <p:spPr>
          <a:xfrm>
            <a:off x="7880877" y="5433358"/>
            <a:ext cx="1066800" cy="461665"/>
          </a:xfrm>
          <a:prstGeom prst="rect">
            <a:avLst/>
          </a:prstGeom>
          <a:noFill/>
        </p:spPr>
        <p:txBody>
          <a:bodyPr wrap="square" rtlCol="0">
            <a:spAutoFit/>
          </a:bodyPr>
          <a:lstStyle/>
          <a:p>
            <a:pPr algn="ctr"/>
            <a:r>
              <a:rPr lang="en-US" sz="1200" b="1" dirty="0" smtClean="0"/>
              <a:t>Chittagong       City</a:t>
            </a:r>
            <a:endParaRPr lang="en-US" sz="1200" b="1" dirty="0"/>
          </a:p>
        </p:txBody>
      </p:sp>
      <p:sp>
        <p:nvSpPr>
          <p:cNvPr id="53" name="TextBox 52"/>
          <p:cNvSpPr txBox="1"/>
          <p:nvPr/>
        </p:nvSpPr>
        <p:spPr>
          <a:xfrm>
            <a:off x="-139700" y="70980"/>
            <a:ext cx="9335372" cy="461665"/>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mj-lt"/>
                <a:ea typeface="+mj-ea"/>
                <a:cs typeface="+mj-cs"/>
              </a:rPr>
              <a:t>Place of </a:t>
            </a:r>
            <a:r>
              <a:rPr lang="en-US" sz="2400" b="1" dirty="0">
                <a:solidFill>
                  <a:srgbClr val="FFFF00"/>
                </a:solidFill>
                <a:effectLst>
                  <a:outerShdw blurRad="38100" dist="38100" dir="2700000" algn="tl">
                    <a:srgbClr val="000000">
                      <a:alpha val="43137"/>
                    </a:srgbClr>
                  </a:outerShdw>
                </a:effectLst>
                <a:latin typeface="+mj-lt"/>
                <a:ea typeface="+mj-ea"/>
                <a:cs typeface="+mj-cs"/>
              </a:rPr>
              <a:t>O</a:t>
            </a:r>
            <a:r>
              <a:rPr lang="en-US" sz="2400" b="1" dirty="0" smtClean="0">
                <a:solidFill>
                  <a:srgbClr val="FFFF00"/>
                </a:solidFill>
                <a:effectLst>
                  <a:outerShdw blurRad="38100" dist="38100" dir="2700000" algn="tl">
                    <a:srgbClr val="000000">
                      <a:alpha val="43137"/>
                    </a:srgbClr>
                  </a:outerShdw>
                </a:effectLst>
                <a:latin typeface="+mj-lt"/>
                <a:ea typeface="+mj-ea"/>
                <a:cs typeface="+mj-cs"/>
              </a:rPr>
              <a:t>rigin of Current Female Residents of </a:t>
            </a:r>
            <a:r>
              <a:rPr lang="en-US" sz="2400" b="1" u="sng" dirty="0" smtClean="0">
                <a:solidFill>
                  <a:srgbClr val="FFFF00"/>
                </a:solidFill>
                <a:effectLst>
                  <a:outerShdw blurRad="38100" dist="38100" dir="2700000" algn="tl">
                    <a:srgbClr val="000000">
                      <a:alpha val="43137"/>
                    </a:srgbClr>
                  </a:outerShdw>
                </a:effectLst>
                <a:latin typeface="+mj-lt"/>
                <a:ea typeface="+mj-ea"/>
                <a:cs typeface="+mj-cs"/>
              </a:rPr>
              <a:t>Chittagong</a:t>
            </a:r>
            <a:r>
              <a:rPr lang="en-US" sz="2400" b="1" dirty="0" smtClean="0">
                <a:solidFill>
                  <a:srgbClr val="FFFF00"/>
                </a:solidFill>
                <a:effectLst>
                  <a:outerShdw blurRad="38100" dist="38100" dir="2700000" algn="tl">
                    <a:srgbClr val="000000">
                      <a:alpha val="43137"/>
                    </a:srgbClr>
                  </a:outerShdw>
                </a:effectLst>
                <a:latin typeface="+mj-lt"/>
                <a:ea typeface="+mj-ea"/>
                <a:cs typeface="+mj-cs"/>
              </a:rPr>
              <a:t> City Slums</a:t>
            </a:r>
            <a:endParaRPr lang="en-US" sz="2400" b="1"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31" name="TextBox 30"/>
          <p:cNvSpPr txBox="1"/>
          <p:nvPr/>
        </p:nvSpPr>
        <p:spPr>
          <a:xfrm>
            <a:off x="8033277" y="5200411"/>
            <a:ext cx="762000" cy="338554"/>
          </a:xfrm>
          <a:prstGeom prst="rect">
            <a:avLst/>
          </a:prstGeom>
          <a:noFill/>
        </p:spPr>
        <p:txBody>
          <a:bodyPr wrap="square" rtlCol="0">
            <a:spAutoFit/>
          </a:bodyPr>
          <a:lstStyle/>
          <a:p>
            <a:r>
              <a:rPr lang="en-US" sz="1600" b="1" dirty="0" smtClean="0">
                <a:solidFill>
                  <a:srgbClr val="0000FF"/>
                </a:solidFill>
                <a:effectLst>
                  <a:outerShdw blurRad="38100" dist="38100" dir="2700000" algn="tl">
                    <a:srgbClr val="000000">
                      <a:alpha val="43137"/>
                    </a:srgbClr>
                  </a:outerShdw>
                </a:effectLst>
              </a:rPr>
              <a:t>38% </a:t>
            </a:r>
            <a:endParaRPr lang="en-US" sz="1600" b="1" dirty="0">
              <a:solidFill>
                <a:srgbClr val="0000FF"/>
              </a:solidFill>
              <a:effectLst>
                <a:outerShdw blurRad="38100" dist="38100" dir="2700000" algn="tl">
                  <a:srgbClr val="000000">
                    <a:alpha val="43137"/>
                  </a:srgbClr>
                </a:outerShdw>
              </a:effectLst>
            </a:endParaRPr>
          </a:p>
        </p:txBody>
      </p:sp>
      <p:sp>
        <p:nvSpPr>
          <p:cNvPr id="23" name="TextBox 22"/>
          <p:cNvSpPr txBox="1"/>
          <p:nvPr/>
        </p:nvSpPr>
        <p:spPr>
          <a:xfrm>
            <a:off x="225082" y="1259919"/>
            <a:ext cx="3183136" cy="4524315"/>
          </a:xfrm>
          <a:prstGeom prst="rect">
            <a:avLst/>
          </a:prstGeom>
          <a:noFill/>
        </p:spPr>
        <p:txBody>
          <a:bodyPr wrap="square" rtlCol="0">
            <a:spAutoFit/>
          </a:bodyPr>
          <a:lstStyle/>
          <a:p>
            <a:pPr>
              <a:buFont typeface="Wingdings" pitchFamily="2" charset="2"/>
              <a:buChar char="§"/>
            </a:pPr>
            <a:r>
              <a:rPr lang="en-US" sz="2400" dirty="0" smtClean="0">
                <a:solidFill>
                  <a:schemeClr val="bg1"/>
                </a:solidFill>
              </a:rPr>
              <a:t>Over two-thirds of women in Chittagong city slums are from the same Division</a:t>
            </a:r>
          </a:p>
          <a:p>
            <a:pPr>
              <a:buFont typeface="Wingdings" pitchFamily="2" charset="2"/>
              <a:buChar char="§"/>
            </a:pPr>
            <a:endParaRPr lang="en-US" sz="2400" dirty="0" smtClean="0">
              <a:solidFill>
                <a:schemeClr val="bg1"/>
              </a:solidFill>
            </a:endParaRPr>
          </a:p>
          <a:p>
            <a:pPr>
              <a:buFont typeface="Wingdings" pitchFamily="2" charset="2"/>
              <a:buChar char="§"/>
            </a:pPr>
            <a:r>
              <a:rPr lang="en-US" sz="2400" dirty="0" smtClean="0">
                <a:solidFill>
                  <a:schemeClr val="bg1"/>
                </a:solidFill>
              </a:rPr>
              <a:t>Nine% are from Barisal and 7% from Dhaka</a:t>
            </a:r>
          </a:p>
          <a:p>
            <a:pPr>
              <a:buFont typeface="Wingdings" pitchFamily="2" charset="2"/>
              <a:buChar char="§"/>
            </a:pPr>
            <a:endParaRPr lang="en-US" sz="2400" dirty="0" smtClean="0">
              <a:solidFill>
                <a:schemeClr val="bg1"/>
              </a:solidFill>
            </a:endParaRPr>
          </a:p>
          <a:p>
            <a:pPr>
              <a:buFont typeface="Wingdings" pitchFamily="2" charset="2"/>
              <a:buChar char="§"/>
            </a:pPr>
            <a:r>
              <a:rPr lang="en-US" sz="2400" dirty="0" smtClean="0">
                <a:solidFill>
                  <a:schemeClr val="bg1"/>
                </a:solidFill>
              </a:rPr>
              <a:t>Migrants from western Divisions bypass Dhaka to settle in Chittagong slums</a:t>
            </a:r>
            <a:endParaRPr lang="en-US" sz="2400" dirty="0">
              <a:solidFill>
                <a:schemeClr val="bg1"/>
              </a:solidFill>
            </a:endParaRPr>
          </a:p>
        </p:txBody>
      </p:sp>
      <p:sp>
        <p:nvSpPr>
          <p:cNvPr id="3" name="Oval 2"/>
          <p:cNvSpPr/>
          <p:nvPr/>
        </p:nvSpPr>
        <p:spPr>
          <a:xfrm>
            <a:off x="7653920" y="4884028"/>
            <a:ext cx="585367" cy="590370"/>
          </a:xfrm>
          <a:prstGeom prst="ellipse">
            <a:avLst/>
          </a:prstGeom>
          <a:solidFill>
            <a:schemeClr val="tx2">
              <a:lumMod val="40000"/>
              <a:lumOff val="60000"/>
              <a:alpha val="0"/>
            </a:schemeClr>
          </a:solidFill>
          <a:ln w="241300">
            <a:solidFill>
              <a:schemeClr val="accent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6"/>
          <p:cNvSpPr>
            <a:spLocks noGrp="1"/>
          </p:cNvSpPr>
          <p:nvPr>
            <p:ph type="ftr" sz="quarter" idx="11"/>
          </p:nvPr>
        </p:nvSpPr>
        <p:spPr>
          <a:xfrm>
            <a:off x="389389" y="6356360"/>
            <a:ext cx="2895600" cy="365125"/>
          </a:xfrm>
        </p:spPr>
        <p:txBody>
          <a:bodyPr/>
          <a:lstStyle/>
          <a:p>
            <a:pPr>
              <a:defRPr/>
            </a:pPr>
            <a:r>
              <a:rPr lang="en-US" dirty="0" smtClean="0"/>
              <a:t>Bangladesh Urban Health Survey 2013</a:t>
            </a:r>
            <a:endParaRPr lang="en-US" dirty="0"/>
          </a:p>
        </p:txBody>
      </p:sp>
    </p:spTree>
    <p:extLst>
      <p:ext uri="{BB962C8B-B14F-4D97-AF65-F5344CB8AC3E}">
        <p14:creationId xmlns:p14="http://schemas.microsoft.com/office/powerpoint/2010/main" xmlns="" val="242562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186" y="173970"/>
            <a:ext cx="8954814" cy="1143000"/>
          </a:xfrm>
        </p:spPr>
        <p:txBody>
          <a:bodyPr>
            <a:noAutofit/>
          </a:bodyPr>
          <a:lstStyle/>
          <a:p>
            <a:r>
              <a:rPr lang="en-US" sz="3200" dirty="0" smtClean="0">
                <a:solidFill>
                  <a:srgbClr val="FFFF00"/>
                </a:solidFill>
                <a:effectLst>
                  <a:outerShdw blurRad="38100" dist="38100" dir="2700000" algn="tl">
                    <a:srgbClr val="000000">
                      <a:alpha val="43137"/>
                    </a:srgbClr>
                  </a:outerShdw>
                </a:effectLst>
              </a:rPr>
              <a:t>Men are most likely to migrate to look for work; women are most likely to migrate to join family</a:t>
            </a:r>
            <a:endParaRPr lang="en-US" sz="3200" dirty="0">
              <a:solidFill>
                <a:srgbClr val="FFFF00"/>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 val="81390824"/>
              </p:ext>
            </p:extLst>
          </p:nvPr>
        </p:nvGraphicFramePr>
        <p:xfrm>
          <a:off x="0" y="1447800"/>
          <a:ext cx="5429250" cy="541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xmlns="" val="181161004"/>
              </p:ext>
            </p:extLst>
          </p:nvPr>
        </p:nvGraphicFramePr>
        <p:xfrm>
          <a:off x="4800600" y="1463565"/>
          <a:ext cx="43434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6"/>
          <p:cNvSpPr>
            <a:spLocks noGrp="1"/>
          </p:cNvSpPr>
          <p:nvPr>
            <p:ph type="ftr" sz="quarter" idx="11"/>
          </p:nvPr>
        </p:nvSpPr>
        <p:spPr>
          <a:xfrm>
            <a:off x="389389" y="6356360"/>
            <a:ext cx="2895600" cy="365125"/>
          </a:xfrm>
        </p:spPr>
        <p:txBody>
          <a:bodyPr/>
          <a:lstStyle/>
          <a:p>
            <a:pPr>
              <a:defRPr/>
            </a:pPr>
            <a:r>
              <a:rPr lang="en-US" dirty="0" smtClean="0"/>
              <a:t>Bangladesh Urban Health Survey 2013</a:t>
            </a:r>
            <a:endParaRPr lang="en-US" dirty="0"/>
          </a:p>
        </p:txBody>
      </p:sp>
    </p:spTree>
    <p:extLst>
      <p:ext uri="{BB962C8B-B14F-4D97-AF65-F5344CB8AC3E}">
        <p14:creationId xmlns:p14="http://schemas.microsoft.com/office/powerpoint/2010/main" xmlns="" val="41640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9B861A33-D16A-481A-9E95-E8BB1143E8B6}" type="slidenum">
              <a:rPr lang="en-US"/>
              <a:pPr>
                <a:defRPr/>
              </a:pPr>
              <a:t>8</a:t>
            </a:fld>
            <a:endParaRPr lang="en-US"/>
          </a:p>
        </p:txBody>
      </p:sp>
      <p:sp>
        <p:nvSpPr>
          <p:cNvPr id="11268" name="Rectangle 2"/>
          <p:cNvSpPr>
            <a:spLocks noChangeArrowheads="1"/>
          </p:cNvSpPr>
          <p:nvPr/>
        </p:nvSpPr>
        <p:spPr bwMode="auto">
          <a:xfrm>
            <a:off x="2924175" y="2190750"/>
            <a:ext cx="9144000" cy="0"/>
          </a:xfrm>
          <a:prstGeom prst="rect">
            <a:avLst/>
          </a:prstGeom>
          <a:noFill/>
          <a:ln w="9525">
            <a:noFill/>
            <a:miter lim="800000"/>
            <a:headEnd/>
            <a:tailEnd/>
          </a:ln>
        </p:spPr>
        <p:txBody>
          <a:bodyPr>
            <a:spAutoFit/>
          </a:bodyPr>
          <a:lstStyle/>
          <a:p>
            <a:endParaRPr lang="en-US"/>
          </a:p>
        </p:txBody>
      </p:sp>
      <p:graphicFrame>
        <p:nvGraphicFramePr>
          <p:cNvPr id="11266" name="Object 3"/>
          <p:cNvGraphicFramePr>
            <a:graphicFrameLocks noChangeAspect="1"/>
          </p:cNvGraphicFramePr>
          <p:nvPr/>
        </p:nvGraphicFramePr>
        <p:xfrm>
          <a:off x="0" y="0"/>
          <a:ext cx="9144000" cy="6870700"/>
        </p:xfrm>
        <a:graphic>
          <a:graphicData uri="http://schemas.openxmlformats.org/presentationml/2006/ole">
            <p:oleObj spid="_x0000_s1036" r:id="rId3" imgW="4572000" imgH="3429000" progId="PowerPoint.Slide.8">
              <p:embed/>
            </p:oleObj>
          </a:graphicData>
        </a:graphic>
      </p:graphicFrame>
      <p:pic>
        <p:nvPicPr>
          <p:cNvPr id="11269" name="Picture 4" descr="C:\Documents and Settings\streatfield\My Documents\CLIMATE\CSF\Ochre without tagline1.jpg"/>
          <p:cNvPicPr>
            <a:picLocks noChangeAspect="1" noChangeArrowheads="1"/>
          </p:cNvPicPr>
          <p:nvPr/>
        </p:nvPicPr>
        <p:blipFill>
          <a:blip r:embed="rId4" cstate="email"/>
          <a:srcRect/>
          <a:stretch>
            <a:fillRect/>
          </a:stretch>
        </p:blipFill>
        <p:spPr bwMode="auto">
          <a:xfrm>
            <a:off x="7239000" y="6172200"/>
            <a:ext cx="1676400" cy="468313"/>
          </a:xfrm>
          <a:prstGeom prst="rect">
            <a:avLst/>
          </a:prstGeom>
          <a:noFill/>
          <a:ln w="9525">
            <a:noFill/>
            <a:miter lim="800000"/>
            <a:headEnd/>
            <a:tailEnd/>
          </a:ln>
        </p:spPr>
      </p:pic>
    </p:spTree>
    <p:extLst>
      <p:ext uri="{BB962C8B-B14F-4D97-AF65-F5344CB8AC3E}">
        <p14:creationId xmlns:p14="http://schemas.microsoft.com/office/powerpoint/2010/main" xmlns="" val="2356894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a:xfrm>
            <a:off x="609600" y="274638"/>
            <a:ext cx="8153400" cy="3306762"/>
          </a:xfrm>
        </p:spPr>
        <p:txBody>
          <a:bodyPr>
            <a:noAutofit/>
          </a:bodyPr>
          <a:lstStyle/>
          <a:p>
            <a:pPr algn="l"/>
            <a:r>
              <a:rPr lang="en-US" sz="2800" dirty="0" smtClean="0">
                <a:solidFill>
                  <a:srgbClr val="FFFF00"/>
                </a:solidFill>
              </a:rPr>
              <a:t>In a 3 country study of adaptation, we are following ecological migrants who have lost their villages beside the Meghna River in Matlab.  </a:t>
            </a:r>
            <a:br>
              <a:rPr lang="en-US" sz="2800" dirty="0" smtClean="0">
                <a:solidFill>
                  <a:srgbClr val="FFFF00"/>
                </a:solidFill>
              </a:rPr>
            </a:br>
            <a:r>
              <a:rPr lang="en-US" sz="2400" dirty="0" smtClean="0">
                <a:solidFill>
                  <a:schemeClr val="bg1"/>
                </a:solidFill>
              </a:rPr>
              <a:t>Some move to the CHT – there is a new village called Matlab. May contribute to bringing malaria down to lowlands again.</a:t>
            </a:r>
            <a:br>
              <a:rPr lang="en-US" sz="2400" dirty="0" smtClean="0">
                <a:solidFill>
                  <a:schemeClr val="bg1"/>
                </a:solidFill>
              </a:rPr>
            </a:br>
            <a:r>
              <a:rPr lang="en-US" sz="2400" dirty="0" smtClean="0">
                <a:solidFill>
                  <a:schemeClr val="bg1"/>
                </a:solidFill>
              </a:rPr>
              <a:t>Some move to the cities. Some to the Meghna-</a:t>
            </a:r>
            <a:r>
              <a:rPr lang="en-US" sz="2400" dirty="0" err="1" smtClean="0">
                <a:solidFill>
                  <a:schemeClr val="bg1"/>
                </a:solidFill>
              </a:rPr>
              <a:t>Dhonagoda</a:t>
            </a:r>
            <a:r>
              <a:rPr lang="en-US" sz="2400" dirty="0" smtClean="0">
                <a:solidFill>
                  <a:schemeClr val="bg1"/>
                </a:solidFill>
              </a:rPr>
              <a:t> embankment (a), at least temporarily.</a:t>
            </a:r>
            <a:br>
              <a:rPr lang="en-US" sz="2400" dirty="0" smtClean="0">
                <a:solidFill>
                  <a:schemeClr val="bg1"/>
                </a:solidFill>
              </a:rPr>
            </a:br>
            <a:r>
              <a:rPr lang="en-US" sz="2400" dirty="0" smtClean="0">
                <a:solidFill>
                  <a:schemeClr val="bg1"/>
                </a:solidFill>
              </a:rPr>
              <a:t>These farmers migrated to char in middle of Meghna River (b).</a:t>
            </a:r>
          </a:p>
        </p:txBody>
      </p:sp>
      <p:pic>
        <p:nvPicPr>
          <p:cNvPr id="44035" name="Picture 3" descr="G:\PHOTOS\ARC\P1000312.JPG"/>
          <p:cNvPicPr>
            <a:picLocks noGrp="1" noChangeAspect="1" noChangeArrowheads="1"/>
          </p:cNvPicPr>
          <p:nvPr>
            <p:ph sz="half" idx="2"/>
          </p:nvPr>
        </p:nvPicPr>
        <p:blipFill>
          <a:blip r:embed="rId2" cstate="email"/>
          <a:srcRect/>
          <a:stretch>
            <a:fillRect/>
          </a:stretch>
        </p:blipFill>
        <p:spPr>
          <a:xfrm>
            <a:off x="4800600" y="3657600"/>
            <a:ext cx="3530600" cy="2647950"/>
          </a:xfrm>
        </p:spPr>
      </p:pic>
      <p:pic>
        <p:nvPicPr>
          <p:cNvPr id="44036" name="Picture 5" descr="G:\PHOTOS\ARC\P1000353.JPG"/>
          <p:cNvPicPr>
            <a:picLocks noGrp="1" noChangeAspect="1" noChangeArrowheads="1"/>
          </p:cNvPicPr>
          <p:nvPr>
            <p:ph sz="half" idx="1"/>
          </p:nvPr>
        </p:nvPicPr>
        <p:blipFill>
          <a:blip r:embed="rId3" cstate="email"/>
          <a:srcRect/>
          <a:stretch>
            <a:fillRect/>
          </a:stretch>
        </p:blipFill>
        <p:spPr>
          <a:xfrm>
            <a:off x="990600" y="3657600"/>
            <a:ext cx="3505200" cy="2628900"/>
          </a:xfrm>
        </p:spPr>
      </p:pic>
      <p:sp>
        <p:nvSpPr>
          <p:cNvPr id="44037" name="TextBox 12"/>
          <p:cNvSpPr txBox="1">
            <a:spLocks noChangeArrowheads="1"/>
          </p:cNvSpPr>
          <p:nvPr/>
        </p:nvSpPr>
        <p:spPr bwMode="auto">
          <a:xfrm>
            <a:off x="2514600" y="6324600"/>
            <a:ext cx="609600" cy="381000"/>
          </a:xfrm>
          <a:prstGeom prst="rect">
            <a:avLst/>
          </a:prstGeom>
          <a:noFill/>
          <a:ln w="9525">
            <a:noFill/>
            <a:miter lim="800000"/>
            <a:headEnd/>
            <a:tailEnd/>
          </a:ln>
        </p:spPr>
        <p:txBody>
          <a:bodyPr>
            <a:spAutoFit/>
          </a:bodyPr>
          <a:lstStyle/>
          <a:p>
            <a:r>
              <a:rPr lang="en-US" dirty="0">
                <a:solidFill>
                  <a:srgbClr val="FFFF00"/>
                </a:solidFill>
              </a:rPr>
              <a:t>(a)</a:t>
            </a:r>
          </a:p>
        </p:txBody>
      </p:sp>
      <p:sp>
        <p:nvSpPr>
          <p:cNvPr id="44038" name="TextBox 13"/>
          <p:cNvSpPr txBox="1">
            <a:spLocks noChangeArrowheads="1"/>
          </p:cNvSpPr>
          <p:nvPr/>
        </p:nvSpPr>
        <p:spPr bwMode="auto">
          <a:xfrm>
            <a:off x="6248400" y="6324600"/>
            <a:ext cx="762000" cy="369888"/>
          </a:xfrm>
          <a:prstGeom prst="rect">
            <a:avLst/>
          </a:prstGeom>
          <a:noFill/>
          <a:ln w="9525">
            <a:noFill/>
            <a:miter lim="800000"/>
            <a:headEnd/>
            <a:tailEnd/>
          </a:ln>
        </p:spPr>
        <p:txBody>
          <a:bodyPr>
            <a:spAutoFit/>
          </a:bodyPr>
          <a:lstStyle/>
          <a:p>
            <a:r>
              <a:rPr lang="en-US" dirty="0">
                <a:solidFill>
                  <a:srgbClr val="FFFF00"/>
                </a:solidFill>
              </a:rPr>
              <a:t>(b)</a:t>
            </a:r>
          </a:p>
        </p:txBody>
      </p:sp>
      <p:pic>
        <p:nvPicPr>
          <p:cNvPr id="7" name="Picture 5" descr="C:\Documents and Settings\streatfield\My Documents\CLIMATE\CSF\Ochre without tagline1.jpg"/>
          <p:cNvPicPr>
            <a:picLocks noChangeAspect="1" noChangeArrowheads="1"/>
          </p:cNvPicPr>
          <p:nvPr/>
        </p:nvPicPr>
        <p:blipFill>
          <a:blip r:embed="rId4" cstate="email"/>
          <a:srcRect/>
          <a:stretch>
            <a:fillRect/>
          </a:stretch>
        </p:blipFill>
        <p:spPr bwMode="auto">
          <a:xfrm>
            <a:off x="7467600" y="6389688"/>
            <a:ext cx="1676400" cy="468312"/>
          </a:xfrm>
          <a:prstGeom prst="rect">
            <a:avLst/>
          </a:prstGeom>
          <a:noFill/>
          <a:ln w="9525">
            <a:noFill/>
            <a:miter lim="800000"/>
            <a:headEnd/>
            <a:tailEnd/>
          </a:ln>
        </p:spPr>
      </p:pic>
    </p:spTree>
    <p:extLst>
      <p:ext uri="{BB962C8B-B14F-4D97-AF65-F5344CB8AC3E}">
        <p14:creationId xmlns:p14="http://schemas.microsoft.com/office/powerpoint/2010/main" xmlns="" val="3694618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889</Words>
  <Application>Microsoft Office PowerPoint</Application>
  <PresentationFormat>On-screen Show (4:3)</PresentationFormat>
  <Paragraphs>126</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Microsoft Office PowerPoint 97-2003 Slide</vt:lpstr>
      <vt:lpstr>Slide 1</vt:lpstr>
      <vt:lpstr>Salinity</vt:lpstr>
      <vt:lpstr>Migration within Bangladesh is partly driven by ecological change reducing agricultural production</vt:lpstr>
      <vt:lpstr>Slide 4</vt:lpstr>
      <vt:lpstr>Slide 5</vt:lpstr>
      <vt:lpstr>Slide 6</vt:lpstr>
      <vt:lpstr>Men are most likely to migrate to look for work; women are most likely to migrate to join family</vt:lpstr>
      <vt:lpstr>Slide 8</vt:lpstr>
      <vt:lpstr>In a 3 country study of adaptation, we are following ecological migrants who have lost their villages beside the Meghna River in Matlab.   Some move to the CHT – there is a new village called Matlab. May contribute to bringing malaria down to lowlands again. Some move to the cities. Some to the Meghna-Dhonagoda embankment (a), at least temporarily. These farmers migrated to char in middle of Meghna River (b).</vt:lpstr>
      <vt:lpstr>The rivers are sites of erosion</vt:lpstr>
      <vt:lpstr>Map of Matlab Demographic and Surveillance Site showing Lost villages (yellow) in Meghna River, plus Risk villages (brown), and DSS villages</vt:lpstr>
      <vt:lpstr>Out-migration strategies of residents of Lost Villages following erosion of Meghna River</vt:lpstr>
      <vt:lpstr>Changes to populations of seven ‘lost’ villages,  1982 to 1988</vt:lpstr>
      <vt:lpstr>Slide 14</vt:lpstr>
      <vt:lpstr>Slide 15</vt:lpstr>
      <vt:lpstr>Dacope – shift from rice production to large scale shrimp production. Salinity causing loss of land suitable for rice. Some ‘political’ aspects of this shift  </vt:lpstr>
      <vt:lpstr>Slide 17</vt:lpstr>
      <vt:lpstr>Rates of in- and out-migrations by sex and age,  Matlab HDSS ,2013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kanta jamil</dc:creator>
  <cp:lastModifiedBy>USER</cp:lastModifiedBy>
  <cp:revision>27</cp:revision>
  <dcterms:created xsi:type="dcterms:W3CDTF">2015-03-31T10:19:46Z</dcterms:created>
  <dcterms:modified xsi:type="dcterms:W3CDTF">2015-04-07T11:26:38Z</dcterms:modified>
</cp:coreProperties>
</file>