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62" r:id="rId4"/>
    <p:sldId id="264" r:id="rId5"/>
    <p:sldId id="259" r:id="rId6"/>
    <p:sldId id="260" r:id="rId7"/>
    <p:sldId id="265" r:id="rId8"/>
    <p:sldId id="261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0858-8E7A-4466-B64A-BD9A30596E55}" type="datetimeFigureOut">
              <a:rPr lang="de-CH" smtClean="0"/>
              <a:t>03.04.2015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49E8-0FE4-410B-A83B-969051071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3381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0858-8E7A-4466-B64A-BD9A30596E55}" type="datetimeFigureOut">
              <a:rPr lang="de-CH" smtClean="0"/>
              <a:t>03.04.2015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49E8-0FE4-410B-A83B-969051071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6211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0858-8E7A-4466-B64A-BD9A30596E55}" type="datetimeFigureOut">
              <a:rPr lang="de-CH" smtClean="0"/>
              <a:t>03.04.2015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49E8-0FE4-410B-A83B-969051071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4500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70B84-D56D-493B-AC46-F2C82DD3FA8B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E20D1-FC94-4835-A394-8FE4216F0B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31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FAE4D-325F-4BC3-A9FF-F69150936FE4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8DA39-67BA-479E-BDCE-E7B44CD1F97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7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4C323-283D-45D0-9A6D-5852239EEBA1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DA20-C20E-4504-82A6-0F35836F3E3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14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937ED-4128-4772-8ADF-EE25FD85FC3B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2B9F1-8CC1-46E4-8C60-E89DDF61885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99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3203-9780-4D73-B437-B44AB208EE7E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6776F-338C-4CDD-B463-0A9408ED078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15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14797-681D-49D0-A93B-3BC9A1EA2ACE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76304-75A0-46C1-AA92-7ACF961EFDC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8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13232-E7A2-4A1C-9C08-833276E84262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5FD71-A93E-43C4-86D1-A6DA74718AD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900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EC9C-2A21-4CC7-AB5F-E7430BBD7B66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7EBC-30EF-47F4-A69C-A3B90A73A2D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1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0858-8E7A-4466-B64A-BD9A30596E55}" type="datetimeFigureOut">
              <a:rPr lang="de-CH" smtClean="0"/>
              <a:t>03.04.2015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49E8-0FE4-410B-A83B-969051071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31018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50AF0-0702-4B1C-9A86-21AA616FE6D9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932FA-381E-4C3A-A4FA-09AD7C37E6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66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4B648-0A7C-4C7E-87C8-29A0A9133D4B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A1BAC-7098-451F-9402-076BCE3664A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163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2E84D-1AD7-4D3B-9BA4-D2D731EC20E8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9172F-6F65-49C7-A313-AB1BCC634B0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0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0858-8E7A-4466-B64A-BD9A30596E55}" type="datetimeFigureOut">
              <a:rPr lang="de-CH" smtClean="0"/>
              <a:t>03.04.2015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49E8-0FE4-410B-A83B-969051071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540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0858-8E7A-4466-B64A-BD9A30596E55}" type="datetimeFigureOut">
              <a:rPr lang="de-CH" smtClean="0"/>
              <a:t>03.04.2015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49E8-0FE4-410B-A83B-969051071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96759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0858-8E7A-4466-B64A-BD9A30596E55}" type="datetimeFigureOut">
              <a:rPr lang="de-CH" smtClean="0"/>
              <a:t>03.04.2015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49E8-0FE4-410B-A83B-969051071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3525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0858-8E7A-4466-B64A-BD9A30596E55}" type="datetimeFigureOut">
              <a:rPr lang="de-CH" smtClean="0"/>
              <a:t>03.04.2015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49E8-0FE4-410B-A83B-969051071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612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0858-8E7A-4466-B64A-BD9A30596E55}" type="datetimeFigureOut">
              <a:rPr lang="de-CH" smtClean="0"/>
              <a:t>03.04.2015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49E8-0FE4-410B-A83B-969051071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0434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0858-8E7A-4466-B64A-BD9A30596E55}" type="datetimeFigureOut">
              <a:rPr lang="de-CH" smtClean="0"/>
              <a:t>03.04.2015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49E8-0FE4-410B-A83B-969051071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468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0858-8E7A-4466-B64A-BD9A30596E55}" type="datetimeFigureOut">
              <a:rPr lang="de-CH" smtClean="0"/>
              <a:t>03.04.2015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49E8-0FE4-410B-A83B-969051071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4352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00858-8E7A-4466-B64A-BD9A30596E55}" type="datetimeFigureOut">
              <a:rPr lang="de-CH" smtClean="0"/>
              <a:t>03.04.2015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D49E8-0FE4-410B-A83B-9690510712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152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6F4977D-600F-4184-A53E-34DD42686BCD}" type="datetimeFigureOut">
              <a:rPr 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4/3/2015</a:t>
            </a:fld>
            <a:endParaRPr lang="en-US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3C0B131-6E00-4EDD-9F43-29868C9DA1F1}" type="slidenum">
              <a:rPr 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428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14475"/>
            <a:ext cx="9144000" cy="4173538"/>
          </a:xfrm>
          <a:prstGeom prst="rect">
            <a:avLst/>
          </a:prstGeom>
          <a:solidFill>
            <a:schemeClr val="tx2"/>
          </a:solidFill>
          <a:ln>
            <a:noFill/>
            <a:rou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92149" y="1773238"/>
            <a:ext cx="7980363" cy="1828006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Clarification </a:t>
            </a:r>
            <a:r>
              <a:rPr lang="en-US" altLang="en-US" sz="3200" b="1" dirty="0">
                <a:solidFill>
                  <a:schemeClr val="bg1"/>
                </a:solidFill>
                <a:latin typeface="Arial" charset="0"/>
                <a:cs typeface="Arial" charset="0"/>
              </a:rPr>
              <a:t>of </a:t>
            </a:r>
            <a:r>
              <a:rPr lang="en-US" altLang="en-US" sz="3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Concepts and</a:t>
            </a:r>
            <a:br>
              <a:rPr lang="en-US" altLang="en-US" sz="3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altLang="en-US" sz="3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3200" b="1" dirty="0">
                <a:solidFill>
                  <a:schemeClr val="bg1"/>
                </a:solidFill>
                <a:latin typeface="Arial" charset="0"/>
                <a:cs typeface="Arial" charset="0"/>
              </a:rPr>
              <a:t>Legal Frameworks </a:t>
            </a:r>
            <a:endParaRPr lang="en-US" altLang="en-US" sz="32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3600"/>
            <a:ext cx="6400800" cy="2159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2800" dirty="0" smtClean="0">
              <a:solidFill>
                <a:schemeClr val="bg1"/>
              </a:solidFill>
              <a:latin typeface="Arial"/>
              <a:ea typeface="+mn-ea"/>
              <a:cs typeface="Arial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/>
                <a:ea typeface="+mn-ea"/>
                <a:cs typeface="Arial"/>
              </a:rPr>
              <a:t>Prof. Walter Kälin, Envoy of the Chairmanship of the Nansen Initiative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 smtClean="0">
              <a:solidFill>
                <a:schemeClr val="bg1"/>
              </a:solidFill>
              <a:latin typeface="Arial"/>
              <a:ea typeface="+mn-ea"/>
              <a:cs typeface="Arial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/>
                <a:ea typeface="+mn-ea"/>
                <a:cs typeface="Arial"/>
              </a:rPr>
              <a:t>Khulna, 2 April 2015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400" dirty="0">
              <a:solidFill>
                <a:schemeClr val="bg1"/>
              </a:solidFill>
              <a:latin typeface="Arial"/>
              <a:ea typeface="+mn-ea"/>
              <a:cs typeface="Arial"/>
            </a:endParaRPr>
          </a:p>
        </p:txBody>
      </p:sp>
      <p:pic>
        <p:nvPicPr>
          <p:cNvPr id="205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5762625"/>
            <a:ext cx="2387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487" y="5829300"/>
            <a:ext cx="159702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9240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38" y="5784850"/>
            <a:ext cx="98425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1"/>
          <p:cNvSpPr>
            <a:spLocks noChangeArrowheads="1"/>
          </p:cNvSpPr>
          <p:nvPr/>
        </p:nvSpPr>
        <p:spPr bwMode="auto">
          <a:xfrm>
            <a:off x="165100" y="6508749"/>
            <a:ext cx="8788400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dirty="0">
                <a:solidFill>
                  <a:prstClr val="black"/>
                </a:solidFill>
              </a:rPr>
              <a:t>The Nansen Initiative is primarily funded by the governments of Norway and Switzerland. The Initiative also benefits from generous funding from the European </a:t>
            </a:r>
            <a:r>
              <a:rPr lang="en-US" altLang="en-US" sz="800" dirty="0" smtClean="0">
                <a:solidFill>
                  <a:prstClr val="black"/>
                </a:solidFill>
              </a:rPr>
              <a:t>Commission and  Germany .</a:t>
            </a:r>
            <a:endParaRPr lang="en-GB" altLang="en-US" sz="800" dirty="0">
              <a:solidFill>
                <a:prstClr val="black"/>
              </a:solidFill>
            </a:endParaRPr>
          </a:p>
        </p:txBody>
      </p:sp>
      <p:pic>
        <p:nvPicPr>
          <p:cNvPr id="2058" name="Picture 10" descr="imagesCA140GJ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73"/>
          <a:stretch>
            <a:fillRect/>
          </a:stretch>
        </p:blipFill>
        <p:spPr bwMode="auto">
          <a:xfrm>
            <a:off x="2692400" y="-22225"/>
            <a:ext cx="2638425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IMG_4839edited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10"/>
          <a:stretch>
            <a:fillRect/>
          </a:stretch>
        </p:blipFill>
        <p:spPr bwMode="auto">
          <a:xfrm>
            <a:off x="5330825" y="-22225"/>
            <a:ext cx="2289175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 descr="darfur_displaced002_1x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-22225"/>
            <a:ext cx="15367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1514475"/>
            <a:ext cx="915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64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4E9343-543D-4E94-95F9-09566748974D}" type="slidenum">
              <a:rPr lang="de-CH"/>
              <a:pPr/>
              <a:t>2</a:t>
            </a:fld>
            <a:endParaRPr lang="de-CH" sz="140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9144000" cy="86409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 Narrow" pitchFamily="34" charset="0"/>
              </a:rPr>
              <a:t>Types of movements</a:t>
            </a:r>
            <a:endParaRPr lang="en-US" sz="2800" noProof="0" dirty="0">
              <a:latin typeface="Arial Narrow" pitchFamily="34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19" y="1268760"/>
            <a:ext cx="8666849" cy="5328592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  <a:spcBef>
                <a:spcPts val="300"/>
              </a:spcBef>
            </a:pPr>
            <a:r>
              <a:rPr lang="en-US" b="1" dirty="0" smtClean="0">
                <a:latin typeface="Arial Narrow" pitchFamily="34" charset="0"/>
              </a:rPr>
              <a:t>Displacement</a:t>
            </a:r>
            <a:r>
              <a:rPr lang="en-US" dirty="0" smtClean="0">
                <a:latin typeface="Arial Narrow" pitchFamily="34" charset="0"/>
              </a:rPr>
              <a:t> = forced movement / internal or cross-border</a:t>
            </a:r>
          </a:p>
          <a:p>
            <a:pPr>
              <a:lnSpc>
                <a:spcPts val="3600"/>
              </a:lnSpc>
              <a:spcBef>
                <a:spcPts val="300"/>
              </a:spcBef>
            </a:pPr>
            <a:r>
              <a:rPr lang="en-US" b="1" dirty="0" smtClean="0">
                <a:latin typeface="Arial Narrow" pitchFamily="34" charset="0"/>
              </a:rPr>
              <a:t>Migration</a:t>
            </a:r>
            <a:r>
              <a:rPr lang="en-US" dirty="0" smtClean="0">
                <a:latin typeface="Arial Narrow" pitchFamily="34" charset="0"/>
              </a:rPr>
              <a:t> = (predominantly) voluntary movement / internal or cross-border / temporary – circular – permanent</a:t>
            </a:r>
          </a:p>
          <a:p>
            <a:pPr>
              <a:lnSpc>
                <a:spcPts val="3600"/>
              </a:lnSpc>
              <a:spcBef>
                <a:spcPts val="300"/>
              </a:spcBef>
            </a:pPr>
            <a:r>
              <a:rPr lang="en-US" b="1" dirty="0" smtClean="0">
                <a:latin typeface="Arial Narrow" pitchFamily="34" charset="0"/>
              </a:rPr>
              <a:t>Migration </a:t>
            </a:r>
            <a:r>
              <a:rPr lang="en-US" b="1" dirty="0">
                <a:latin typeface="Arial Narrow" pitchFamily="34" charset="0"/>
              </a:rPr>
              <a:t>as </a:t>
            </a:r>
            <a:r>
              <a:rPr lang="en-US" b="1" dirty="0" smtClean="0">
                <a:latin typeface="Arial Narrow" pitchFamily="34" charset="0"/>
              </a:rPr>
              <a:t>adaptation = </a:t>
            </a:r>
            <a:r>
              <a:rPr lang="en-US" dirty="0" smtClean="0">
                <a:latin typeface="Arial Narrow" pitchFamily="34" charset="0"/>
              </a:rPr>
              <a:t>the predominantly voluntary </a:t>
            </a:r>
            <a:r>
              <a:rPr lang="en-US" dirty="0">
                <a:latin typeface="Arial Narrow" pitchFamily="34" charset="0"/>
              </a:rPr>
              <a:t>decision to “avoid or adjust to”  deteriorating environmental changes that could otherwise result in a humanitarian crisis and displacement in the </a:t>
            </a:r>
            <a:r>
              <a:rPr lang="en-US" dirty="0" smtClean="0">
                <a:latin typeface="Arial Narrow" pitchFamily="34" charset="0"/>
              </a:rPr>
              <a:t>future</a:t>
            </a:r>
            <a:endParaRPr lang="en-US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3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4E9343-543D-4E94-95F9-09566748974D}" type="slidenum">
              <a:rPr lang="de-CH"/>
              <a:pPr/>
              <a:t>3</a:t>
            </a:fld>
            <a:endParaRPr lang="de-CH" sz="140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19" y="1268760"/>
            <a:ext cx="8666849" cy="5328592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  <a:spcBef>
                <a:spcPts val="300"/>
              </a:spcBef>
            </a:pPr>
            <a:r>
              <a:rPr lang="en-US" b="1" dirty="0" smtClean="0">
                <a:latin typeface="Arial Narrow" pitchFamily="34" charset="0"/>
              </a:rPr>
              <a:t>Relocation</a:t>
            </a:r>
            <a:r>
              <a:rPr lang="en-US" dirty="0" smtClean="0">
                <a:latin typeface="Arial Narrow" pitchFamily="34" charset="0"/>
              </a:rPr>
              <a:t> = planned permanent movement </a:t>
            </a:r>
            <a:r>
              <a:rPr lang="en-US" dirty="0">
                <a:latin typeface="Arial Narrow" pitchFamily="34" charset="0"/>
              </a:rPr>
              <a:t>of </a:t>
            </a:r>
            <a:r>
              <a:rPr lang="en-US" dirty="0" smtClean="0">
                <a:latin typeface="Arial Narrow" pitchFamily="34" charset="0"/>
              </a:rPr>
              <a:t>communities [</a:t>
            </a:r>
            <a:r>
              <a:rPr lang="en-US" dirty="0">
                <a:latin typeface="Arial Narrow" pitchFamily="34" charset="0"/>
              </a:rPr>
              <a:t>evacuation = temporary</a:t>
            </a:r>
            <a:r>
              <a:rPr lang="en-US" dirty="0" smtClean="0">
                <a:latin typeface="Arial Narrow" pitchFamily="34" charset="0"/>
              </a:rPr>
              <a:t>]</a:t>
            </a:r>
            <a:r>
              <a:rPr lang="en-US" dirty="0" smtClean="0">
                <a:latin typeface="Arial Narrow" pitchFamily="34" charset="0"/>
              </a:rPr>
              <a:t>:</a:t>
            </a:r>
          </a:p>
          <a:p>
            <a:pPr lvl="1">
              <a:lnSpc>
                <a:spcPts val="3600"/>
              </a:lnSpc>
              <a:spcBef>
                <a:spcPts val="300"/>
              </a:spcBef>
            </a:pPr>
            <a:r>
              <a:rPr lang="en-US" dirty="0" smtClean="0">
                <a:latin typeface="Arial Narrow" pitchFamily="34" charset="0"/>
              </a:rPr>
              <a:t>Preventive or reactive</a:t>
            </a:r>
          </a:p>
          <a:p>
            <a:pPr lvl="1">
              <a:lnSpc>
                <a:spcPts val="3600"/>
              </a:lnSpc>
              <a:spcBef>
                <a:spcPts val="300"/>
              </a:spcBef>
            </a:pPr>
            <a:r>
              <a:rPr lang="en-US" dirty="0" smtClean="0">
                <a:latin typeface="Arial Narrow" pitchFamily="34" charset="0"/>
              </a:rPr>
              <a:t>Voluntary </a:t>
            </a:r>
            <a:r>
              <a:rPr lang="en-US" dirty="0" smtClean="0">
                <a:latin typeface="Arial Narrow" pitchFamily="34" charset="0"/>
              </a:rPr>
              <a:t>or </a:t>
            </a:r>
            <a:r>
              <a:rPr lang="en-US" dirty="0" smtClean="0">
                <a:latin typeface="Arial Narrow" pitchFamily="34" charset="0"/>
              </a:rPr>
              <a:t>forced</a:t>
            </a:r>
          </a:p>
          <a:p>
            <a:pPr lvl="1">
              <a:lnSpc>
                <a:spcPts val="3600"/>
              </a:lnSpc>
              <a:spcBef>
                <a:spcPts val="300"/>
              </a:spcBef>
            </a:pPr>
            <a:r>
              <a:rPr lang="en-US" dirty="0" smtClean="0">
                <a:latin typeface="Arial Narrow" pitchFamily="34" charset="0"/>
              </a:rPr>
              <a:t>Internal </a:t>
            </a:r>
            <a:r>
              <a:rPr lang="en-US" dirty="0" smtClean="0">
                <a:latin typeface="Arial Narrow" pitchFamily="34" charset="0"/>
              </a:rPr>
              <a:t>or cross-border </a:t>
            </a:r>
            <a:endParaRPr lang="en-US" dirty="0" smtClean="0">
              <a:latin typeface="Arial Narrow" pitchFamily="34" charset="0"/>
            </a:endParaRPr>
          </a:p>
          <a:p>
            <a:pPr>
              <a:lnSpc>
                <a:spcPts val="3600"/>
              </a:lnSpc>
              <a:spcBef>
                <a:spcPts val="300"/>
              </a:spcBef>
            </a:pPr>
            <a:r>
              <a:rPr lang="en-US" b="1" i="1" dirty="0" smtClean="0">
                <a:latin typeface="Arial Narrow" pitchFamily="34" charset="0"/>
              </a:rPr>
              <a:t>Combinations</a:t>
            </a:r>
            <a:r>
              <a:rPr lang="en-US" dirty="0" smtClean="0">
                <a:latin typeface="Arial Narrow" pitchFamily="34" charset="0"/>
              </a:rPr>
              <a:t>: e.g. internal displacement followed by temporary cross-border migration pending reconstruction</a:t>
            </a:r>
            <a:endParaRPr lang="en-US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9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600" b="1" dirty="0" err="1" smtClean="0">
                <a:latin typeface="Arial Narrow" panose="020B0606020202030204" pitchFamily="34" charset="0"/>
              </a:rPr>
              <a:t>Displacement</a:t>
            </a:r>
            <a:endParaRPr lang="de-CH" sz="36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197847"/>
              </p:ext>
            </p:extLst>
          </p:nvPr>
        </p:nvGraphicFramePr>
        <p:xfrm>
          <a:off x="457200" y="1600200"/>
          <a:ext cx="8229601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728"/>
                <a:gridCol w="47628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noProof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Category</a:t>
                      </a:r>
                      <a:endParaRPr lang="en-US" sz="3200" b="1" noProof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noProof="0" dirty="0" smtClean="0">
                          <a:latin typeface="Arial Narrow" panose="020B0606020202030204" pitchFamily="34" charset="0"/>
                        </a:rPr>
                        <a:t>Protection Framework</a:t>
                      </a:r>
                      <a:endParaRPr lang="en-US" sz="32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Internal displacement</a:t>
                      </a:r>
                      <a:endParaRPr lang="en-US" sz="28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Guiding Principles on Internal Displacement</a:t>
                      </a:r>
                    </a:p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Domestic IDP laws and policies </a:t>
                      </a:r>
                      <a:endParaRPr lang="en-US" sz="28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Cross-border displacement</a:t>
                      </a:r>
                      <a:endParaRPr lang="en-US" sz="28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trike="noStrike" noProof="0" dirty="0" smtClean="0">
                          <a:latin typeface="Arial Narrow" panose="020B0606020202030204" pitchFamily="34" charset="0"/>
                        </a:rPr>
                        <a:t>No</a:t>
                      </a:r>
                      <a:r>
                        <a:rPr lang="en-US" sz="2800" strike="noStrike" baseline="0" noProof="0" dirty="0" smtClean="0">
                          <a:latin typeface="Arial Narrow" panose="020B0606020202030204" pitchFamily="34" charset="0"/>
                        </a:rPr>
                        <a:t> normative framework (</a:t>
                      </a:r>
                      <a:r>
                        <a:rPr lang="en-US" sz="2800" strike="noStrike" noProof="0" dirty="0" smtClean="0">
                          <a:latin typeface="Arial Narrow" panose="020B0606020202030204" pitchFamily="34" charset="0"/>
                        </a:rPr>
                        <a:t>Refugee</a:t>
                      </a:r>
                      <a:r>
                        <a:rPr lang="en-US" sz="2800" strike="noStrike" baseline="0" noProof="0" dirty="0" smtClean="0">
                          <a:latin typeface="Arial Narrow" panose="020B0606020202030204" pitchFamily="34" charset="0"/>
                        </a:rPr>
                        <a:t> Convention not applicable; exceptions?)</a:t>
                      </a:r>
                      <a:endParaRPr lang="en-US" sz="2800" strike="noStrike" baseline="0" noProof="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Trafficking</a:t>
                      </a:r>
                      <a:endParaRPr lang="en-US" sz="28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Palermo Protocol, SAARC Convention</a:t>
                      </a:r>
                      <a:endParaRPr lang="en-US" sz="28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253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 Narrow" panose="020B0606020202030204" pitchFamily="34" charset="0"/>
              </a:rPr>
              <a:t>Migration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140857"/>
              </p:ext>
            </p:extLst>
          </p:nvPr>
        </p:nvGraphicFramePr>
        <p:xfrm>
          <a:off x="457200" y="1600200"/>
          <a:ext cx="82296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/>
                <a:gridCol w="44028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noProof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Category</a:t>
                      </a:r>
                      <a:endParaRPr lang="en-US" sz="3200" b="1" noProof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noProof="0" dirty="0" smtClean="0">
                          <a:latin typeface="Arial Narrow" panose="020B0606020202030204" pitchFamily="34" charset="0"/>
                        </a:rPr>
                        <a:t>Protection Framework</a:t>
                      </a:r>
                      <a:endParaRPr lang="en-US" sz="32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Internal migration</a:t>
                      </a:r>
                      <a:endParaRPr lang="en-US" sz="28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Constitution</a:t>
                      </a:r>
                      <a:r>
                        <a:rPr lang="en-US" sz="2800" baseline="0" noProof="0" dirty="0" smtClean="0">
                          <a:latin typeface="Arial Narrow" panose="020B0606020202030204" pitchFamily="34" charset="0"/>
                        </a:rPr>
                        <a:t> / human rights</a:t>
                      </a:r>
                      <a:endParaRPr lang="en-US" sz="28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Cross-border migration</a:t>
                      </a:r>
                      <a:endParaRPr lang="en-US" sz="28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Convention</a:t>
                      </a:r>
                      <a:r>
                        <a:rPr lang="en-US" sz="2800" baseline="0" noProof="0" dirty="0" smtClean="0">
                          <a:latin typeface="Arial Narrow" panose="020B0606020202030204" pitchFamily="34" charset="0"/>
                        </a:rPr>
                        <a:t> on the rights of migrant workers / (general) human rights:</a:t>
                      </a:r>
                    </a:p>
                    <a:p>
                      <a:r>
                        <a:rPr lang="en-US" sz="2800" baseline="0" noProof="0" dirty="0" smtClean="0">
                          <a:latin typeface="Arial Narrow" panose="020B0606020202030204" pitchFamily="34" charset="0"/>
                        </a:rPr>
                        <a:t>BUT: no right to admission, except bilateral / regional agreements</a:t>
                      </a:r>
                      <a:endParaRPr lang="en-US" sz="2800" baseline="0" noProof="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3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 Narrow" panose="020B0606020202030204" pitchFamily="34" charset="0"/>
              </a:rPr>
              <a:t>Relocation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965850"/>
              </p:ext>
            </p:extLst>
          </p:nvPr>
        </p:nvGraphicFramePr>
        <p:xfrm>
          <a:off x="457200" y="1600200"/>
          <a:ext cx="8229601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/>
                <a:gridCol w="44028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noProof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Category</a:t>
                      </a:r>
                      <a:endParaRPr lang="en-US" sz="3200" b="1" noProof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noProof="0" dirty="0" smtClean="0">
                          <a:latin typeface="Arial Narrow" panose="020B0606020202030204" pitchFamily="34" charset="0"/>
                        </a:rPr>
                        <a:t>Protection Framework</a:t>
                      </a:r>
                      <a:endParaRPr lang="en-US" sz="32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Internal relocation</a:t>
                      </a:r>
                      <a:endParaRPr lang="en-US" sz="28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Human</a:t>
                      </a:r>
                      <a:r>
                        <a:rPr lang="en-US" sz="2800" baseline="0" noProof="0" dirty="0" smtClean="0">
                          <a:latin typeface="Arial Narrow" panose="020B0606020202030204" pitchFamily="34" charset="0"/>
                        </a:rPr>
                        <a:t> rights, domestic law</a:t>
                      </a:r>
                    </a:p>
                    <a:p>
                      <a:r>
                        <a:rPr lang="en-US" sz="2800" baseline="0" noProof="0" dirty="0" smtClean="0">
                          <a:latin typeface="Arial Narrow" panose="020B0606020202030204" pitchFamily="34" charset="0"/>
                        </a:rPr>
                        <a:t>UNHCR guidelines?</a:t>
                      </a:r>
                      <a:endParaRPr lang="en-US" sz="28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Cross-border migration</a:t>
                      </a:r>
                      <a:endParaRPr lang="en-US" sz="28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noProof="0" dirty="0" smtClean="0">
                          <a:latin typeface="Arial Narrow" panose="020B0606020202030204" pitchFamily="34" charset="0"/>
                        </a:rPr>
                        <a:t>Bilateral agreements, human rights</a:t>
                      </a:r>
                      <a:endParaRPr lang="en-US" sz="2800" baseline="0" noProof="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605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 Narrow" panose="020B0606020202030204" pitchFamily="34" charset="0"/>
              </a:rPr>
              <a:t>Combined movements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690529"/>
              </p:ext>
            </p:extLst>
          </p:nvPr>
        </p:nvGraphicFramePr>
        <p:xfrm>
          <a:off x="328164" y="1412776"/>
          <a:ext cx="8784979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49685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noProof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Category</a:t>
                      </a:r>
                      <a:endParaRPr lang="en-US" sz="3200" b="1" noProof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noProof="0" dirty="0" smtClean="0">
                          <a:latin typeface="Arial Narrow" panose="020B0606020202030204" pitchFamily="34" charset="0"/>
                        </a:rPr>
                        <a:t>Protection Framework</a:t>
                      </a:r>
                      <a:endParaRPr lang="en-US" sz="32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Internal displacement =&gt; internal migration</a:t>
                      </a:r>
                      <a:endParaRPr lang="en-US" sz="28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= Guiding Principles/IDP policies</a:t>
                      </a:r>
                    </a:p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= Constitution, domestic laws</a:t>
                      </a:r>
                      <a:endParaRPr lang="en-US" sz="28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Internal</a:t>
                      </a:r>
                      <a:r>
                        <a:rPr lang="en-US" sz="2800" baseline="0" noProof="0" dirty="0" smtClean="0">
                          <a:latin typeface="Arial Narrow" panose="020B0606020202030204" pitchFamily="34" charset="0"/>
                        </a:rPr>
                        <a:t> displacement =&gt; cross-border displacement</a:t>
                      </a:r>
                      <a:endParaRPr lang="en-US" sz="28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= Guiding Principles</a:t>
                      </a:r>
                    </a:p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= ??</a:t>
                      </a:r>
                      <a:endParaRPr lang="en-US" sz="28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Internal displacement =&gt; </a:t>
                      </a:r>
                    </a:p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Cross-border migration</a:t>
                      </a:r>
                      <a:endParaRPr lang="en-US" sz="28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= Guiding Principles</a:t>
                      </a:r>
                    </a:p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= Migrant</a:t>
                      </a:r>
                      <a:r>
                        <a:rPr lang="en-US" sz="2800" baseline="0" noProof="0" dirty="0" smtClean="0">
                          <a:latin typeface="Arial Narrow" panose="020B0606020202030204" pitchFamily="34" charset="0"/>
                        </a:rPr>
                        <a:t> Workers Convention</a:t>
                      </a:r>
                      <a:endParaRPr lang="en-US" sz="28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Internal displacement =&gt; trafficking</a:t>
                      </a:r>
                      <a:endParaRPr lang="en-US" sz="28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latin typeface="Arial Narrow" panose="020B0606020202030204" pitchFamily="34" charset="0"/>
                        </a:rPr>
                        <a:t>= Guiding</a:t>
                      </a:r>
                      <a:r>
                        <a:rPr lang="en-US" sz="2800" baseline="0" noProof="0" dirty="0" smtClean="0">
                          <a:latin typeface="Arial Narrow" panose="020B0606020202030204" pitchFamily="34" charset="0"/>
                        </a:rPr>
                        <a:t> Principles</a:t>
                      </a:r>
                    </a:p>
                    <a:p>
                      <a:r>
                        <a:rPr lang="en-US" sz="2800" baseline="0" noProof="0" dirty="0" smtClean="0">
                          <a:latin typeface="Arial Narrow" panose="020B0606020202030204" pitchFamily="34" charset="0"/>
                        </a:rPr>
                        <a:t>= Palermo Protocol</a:t>
                      </a:r>
                      <a:endParaRPr lang="en-US" sz="28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0570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Bildschirmpräsentation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Larissa</vt:lpstr>
      <vt:lpstr>Office Theme</vt:lpstr>
      <vt:lpstr>Clarification of Concepts and  Legal Frameworks </vt:lpstr>
      <vt:lpstr>Types of movements</vt:lpstr>
      <vt:lpstr>PowerPoint-Präsentation</vt:lpstr>
      <vt:lpstr>Displacement</vt:lpstr>
      <vt:lpstr>Migration</vt:lpstr>
      <vt:lpstr>Relocation</vt:lpstr>
      <vt:lpstr>Combined movements</vt:lpstr>
    </vt:vector>
  </TitlesOfParts>
  <Company>rw.unibe.ch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Voluntary movements</dc:title>
  <dc:creator>Kaelin Walter</dc:creator>
  <cp:lastModifiedBy>Kaelin Walter</cp:lastModifiedBy>
  <cp:revision>8</cp:revision>
  <dcterms:created xsi:type="dcterms:W3CDTF">2014-10-16T05:37:02Z</dcterms:created>
  <dcterms:modified xsi:type="dcterms:W3CDTF">2015-04-03T01:33:26Z</dcterms:modified>
</cp:coreProperties>
</file>