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235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11/1/16</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11/1/16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11/1/16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11/1/16</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667" y="2269070"/>
            <a:ext cx="7194549" cy="1191683"/>
          </a:xfrm>
        </p:spPr>
        <p:txBody>
          <a:bodyPr/>
          <a:lstStyle/>
          <a:p>
            <a:r>
              <a:rPr lang="en-US" sz="4000" dirty="0"/>
              <a:t>The </a:t>
            </a:r>
            <a:r>
              <a:rPr lang="en-US" sz="4000" dirty="0" smtClean="0"/>
              <a:t>CHS:</a:t>
            </a:r>
            <a:r>
              <a:rPr lang="en-US" sz="3000" dirty="0" smtClean="0"/>
              <a:t> </a:t>
            </a:r>
            <a:r>
              <a:rPr lang="en-US" sz="3000" dirty="0"/>
              <a:t>is these appropriate for </a:t>
            </a:r>
            <a:br>
              <a:rPr lang="en-US" sz="3000" dirty="0"/>
            </a:br>
            <a:r>
              <a:rPr lang="en-US" sz="3000" dirty="0"/>
              <a:t>Both international and national actors</a:t>
            </a:r>
            <a:r>
              <a:rPr lang="en-US" sz="3000" dirty="0" smtClean="0"/>
              <a:t>?</a:t>
            </a:r>
            <a:endParaRPr lang="en-US" sz="3000" dirty="0"/>
          </a:p>
        </p:txBody>
      </p:sp>
      <p:sp>
        <p:nvSpPr>
          <p:cNvPr id="3" name="Subtitle 2"/>
          <p:cNvSpPr>
            <a:spLocks noGrp="1"/>
          </p:cNvSpPr>
          <p:nvPr>
            <p:ph type="subTitle" idx="1"/>
          </p:nvPr>
        </p:nvSpPr>
        <p:spPr>
          <a:xfrm>
            <a:off x="1913467" y="3526623"/>
            <a:ext cx="6762749" cy="757518"/>
          </a:xfrm>
        </p:spPr>
        <p:txBody>
          <a:bodyPr>
            <a:noAutofit/>
          </a:bodyPr>
          <a:lstStyle/>
          <a:p>
            <a:r>
              <a:rPr lang="en-US" sz="5000" b="1" dirty="0">
                <a:solidFill>
                  <a:srgbClr val="CCFFCC"/>
                </a:solidFill>
              </a:rPr>
              <a:t>Why and </a:t>
            </a:r>
            <a:r>
              <a:rPr lang="en-US" sz="5000" b="1" dirty="0" smtClean="0">
                <a:solidFill>
                  <a:srgbClr val="CCFFCC"/>
                </a:solidFill>
              </a:rPr>
              <a:t>Why Not</a:t>
            </a:r>
            <a:endParaRPr lang="en-US" sz="5000" b="1" dirty="0">
              <a:solidFill>
                <a:srgbClr val="CCFFCC"/>
              </a:solidFill>
            </a:endParaRPr>
          </a:p>
        </p:txBody>
      </p:sp>
      <p:pic>
        <p:nvPicPr>
          <p:cNvPr id="4" name="Picture 3" descr="chs-logo.png"/>
          <p:cNvPicPr>
            <a:picLocks noChangeAspect="1"/>
          </p:cNvPicPr>
          <p:nvPr/>
        </p:nvPicPr>
        <p:blipFill rotWithShape="1">
          <a:blip r:embed="rId2">
            <a:extLst>
              <a:ext uri="{28A0092B-C50C-407E-A947-70E740481C1C}">
                <a14:useLocalDpi xmlns:a14="http://schemas.microsoft.com/office/drawing/2010/main" val="0"/>
              </a:ext>
            </a:extLst>
          </a:blip>
          <a:srcRect l="-1" r="50169"/>
          <a:stretch/>
        </p:blipFill>
        <p:spPr>
          <a:xfrm rot="16200000">
            <a:off x="-338382" y="2967299"/>
            <a:ext cx="2670666" cy="1003300"/>
          </a:xfrm>
          <a:prstGeom prst="rect">
            <a:avLst/>
          </a:prstGeom>
        </p:spPr>
      </p:pic>
      <p:sp>
        <p:nvSpPr>
          <p:cNvPr id="6" name="Title 1"/>
          <p:cNvSpPr txBox="1">
            <a:spLocks/>
          </p:cNvSpPr>
          <p:nvPr/>
        </p:nvSpPr>
        <p:spPr>
          <a:xfrm>
            <a:off x="3606600" y="4385739"/>
            <a:ext cx="4944741" cy="846652"/>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r>
              <a:rPr lang="en-US" sz="2500" b="1" dirty="0" smtClean="0"/>
              <a:t>Rezaul Karim Chowdhury</a:t>
            </a:r>
          </a:p>
          <a:p>
            <a:r>
              <a:rPr lang="en-US" sz="2500" b="1" dirty="0" smtClean="0"/>
              <a:t> </a:t>
            </a:r>
            <a:endParaRPr lang="en-US" sz="2500" dirty="0"/>
          </a:p>
        </p:txBody>
      </p:sp>
      <p:sp>
        <p:nvSpPr>
          <p:cNvPr id="7" name="Title 1"/>
          <p:cNvSpPr txBox="1">
            <a:spLocks/>
          </p:cNvSpPr>
          <p:nvPr/>
        </p:nvSpPr>
        <p:spPr>
          <a:xfrm>
            <a:off x="2505812" y="5989608"/>
            <a:ext cx="6451895" cy="474125"/>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ctr"/>
            <a:r>
              <a:rPr lang="en-US" sz="2500" b="1" dirty="0" err="1" smtClean="0">
                <a:solidFill>
                  <a:srgbClr val="CCFFCC"/>
                </a:solidFill>
              </a:rPr>
              <a:t>www.coastbd.net</a:t>
            </a:r>
            <a:r>
              <a:rPr lang="en-US" sz="2500" b="1" dirty="0" smtClean="0">
                <a:solidFill>
                  <a:srgbClr val="CCFFCC"/>
                </a:solidFill>
              </a:rPr>
              <a:t>  </a:t>
            </a:r>
            <a:r>
              <a:rPr lang="en-US" sz="2500" b="1" dirty="0" err="1" smtClean="0">
                <a:solidFill>
                  <a:srgbClr val="CCFFCC"/>
                </a:solidFill>
              </a:rPr>
              <a:t>www.near.ngo</a:t>
            </a:r>
            <a:endParaRPr lang="en-US" sz="2500" dirty="0">
              <a:solidFill>
                <a:srgbClr val="CCFFCC"/>
              </a:solidFill>
            </a:endParaRPr>
          </a:p>
        </p:txBody>
      </p:sp>
      <p:pic>
        <p:nvPicPr>
          <p:cNvPr id="8" name="Picture 7"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17" y="556746"/>
            <a:ext cx="3604162" cy="12720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3384883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35" y="787397"/>
            <a:ext cx="8229065" cy="1044388"/>
          </a:xfrm>
        </p:spPr>
        <p:txBody>
          <a:bodyPr/>
          <a:lstStyle/>
          <a:p>
            <a:r>
              <a:rPr lang="en-US" sz="2500" dirty="0" smtClean="0">
                <a:solidFill>
                  <a:schemeClr val="tx1"/>
                </a:solidFill>
              </a:rPr>
              <a:t>It </a:t>
            </a:r>
            <a:r>
              <a:rPr lang="en-US" sz="2500" dirty="0">
                <a:solidFill>
                  <a:schemeClr val="tx1"/>
                </a:solidFill>
              </a:rPr>
              <a:t>is not the question of appropriateness it is the question on operationalization of principles 	on our </a:t>
            </a:r>
            <a:r>
              <a:rPr lang="en-US" sz="2500" dirty="0" smtClean="0">
                <a:solidFill>
                  <a:schemeClr val="tx1"/>
                </a:solidFill>
              </a:rPr>
              <a:t>existence</a:t>
            </a:r>
            <a:endParaRPr lang="en-US" sz="2500" dirty="0">
              <a:solidFill>
                <a:schemeClr val="tx1"/>
              </a:solidFill>
            </a:endParaRPr>
          </a:p>
        </p:txBody>
      </p:sp>
      <p:sp>
        <p:nvSpPr>
          <p:cNvPr id="3" name="Content Placeholder 2"/>
          <p:cNvSpPr>
            <a:spLocks noGrp="1"/>
          </p:cNvSpPr>
          <p:nvPr>
            <p:ph idx="1"/>
          </p:nvPr>
        </p:nvSpPr>
        <p:spPr>
          <a:xfrm>
            <a:off x="508535" y="3826933"/>
            <a:ext cx="7702018" cy="2506133"/>
          </a:xfrm>
        </p:spPr>
        <p:txBody>
          <a:bodyPr>
            <a:normAutofit/>
          </a:bodyPr>
          <a:lstStyle/>
          <a:p>
            <a:r>
              <a:rPr lang="en-US" b="1" dirty="0"/>
              <a:t>WHY: </a:t>
            </a:r>
            <a:r>
              <a:rPr lang="en-US" dirty="0"/>
              <a:t>we exist for poor / humanitarian victims, so there is a question of mutual accountability </a:t>
            </a:r>
            <a:r>
              <a:rPr lang="en-US" dirty="0" smtClean="0"/>
              <a:t>put </a:t>
            </a:r>
            <a:r>
              <a:rPr lang="en-US" dirty="0"/>
              <a:t>them in place of decision making power.</a:t>
            </a:r>
          </a:p>
          <a:p>
            <a:r>
              <a:rPr lang="en-US" b="1" dirty="0" smtClean="0"/>
              <a:t>WHAT</a:t>
            </a:r>
            <a:r>
              <a:rPr lang="en-US" b="1" dirty="0"/>
              <a:t>: </a:t>
            </a:r>
            <a:r>
              <a:rPr lang="en-US" dirty="0"/>
              <a:t>ultimate aim is to create environment that the state and the community will take </a:t>
            </a:r>
            <a:r>
              <a:rPr lang="en-US" dirty="0" smtClean="0"/>
              <a:t>responsibility </a:t>
            </a:r>
            <a:r>
              <a:rPr lang="en-US" dirty="0"/>
              <a:t>own selves.</a:t>
            </a:r>
          </a:p>
        </p:txBody>
      </p:sp>
      <p:pic>
        <p:nvPicPr>
          <p:cNvPr id="7" name="Picture 6" descr="WW.jpg"/>
          <p:cNvPicPr>
            <a:picLocks noChangeAspect="1"/>
          </p:cNvPicPr>
          <p:nvPr/>
        </p:nvPicPr>
        <p:blipFill rotWithShape="1">
          <a:blip r:embed="rId2">
            <a:extLst>
              <a:ext uri="{28A0092B-C50C-407E-A947-70E740481C1C}">
                <a14:useLocalDpi xmlns:a14="http://schemas.microsoft.com/office/drawing/2010/main" val="0"/>
              </a:ext>
            </a:extLst>
          </a:blip>
          <a:srcRect t="27315"/>
          <a:stretch/>
        </p:blipFill>
        <p:spPr>
          <a:xfrm>
            <a:off x="1303866" y="1831785"/>
            <a:ext cx="3776133" cy="1828800"/>
          </a:xfrm>
          <a:prstGeom prst="rect">
            <a:avLst/>
          </a:prstGeom>
        </p:spPr>
      </p:pic>
      <p:pic>
        <p:nvPicPr>
          <p:cNvPr id="8" name="Picture 7" descr="dvs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121" y="1848718"/>
            <a:ext cx="2129367" cy="1735990"/>
          </a:xfrm>
          <a:prstGeom prst="rect">
            <a:avLst/>
          </a:prstGeom>
        </p:spPr>
      </p:pic>
    </p:spTree>
    <p:extLst>
      <p:ext uri="{BB962C8B-B14F-4D97-AF65-F5344CB8AC3E}">
        <p14:creationId xmlns:p14="http://schemas.microsoft.com/office/powerpoint/2010/main" val="284471908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35" y="787397"/>
            <a:ext cx="8229065" cy="482603"/>
          </a:xfrm>
        </p:spPr>
        <p:txBody>
          <a:bodyPr/>
          <a:lstStyle/>
          <a:p>
            <a:r>
              <a:rPr lang="en-US" sz="2800" dirty="0"/>
              <a:t>So here it is the matter of </a:t>
            </a:r>
            <a:r>
              <a:rPr lang="en-US" sz="2800" dirty="0" smtClean="0"/>
              <a:t>...</a:t>
            </a:r>
            <a:endParaRPr lang="en-US" sz="2800" dirty="0"/>
          </a:p>
        </p:txBody>
      </p:sp>
      <p:sp>
        <p:nvSpPr>
          <p:cNvPr id="3" name="Content Placeholder 2"/>
          <p:cNvSpPr>
            <a:spLocks noGrp="1"/>
          </p:cNvSpPr>
          <p:nvPr>
            <p:ph idx="1"/>
          </p:nvPr>
        </p:nvSpPr>
        <p:spPr>
          <a:xfrm>
            <a:off x="508535" y="3386663"/>
            <a:ext cx="7702018" cy="2506133"/>
          </a:xfrm>
        </p:spPr>
        <p:txBody>
          <a:bodyPr>
            <a:normAutofit fontScale="85000" lnSpcReduction="10000"/>
          </a:bodyPr>
          <a:lstStyle/>
          <a:p>
            <a:pPr lvl="0"/>
            <a:r>
              <a:rPr lang="en-US" dirty="0" smtClean="0"/>
              <a:t>Commitment</a:t>
            </a:r>
            <a:r>
              <a:rPr lang="en-US" dirty="0"/>
              <a:t>, investment and multiplication process up to front line with trial and error process.</a:t>
            </a:r>
          </a:p>
          <a:p>
            <a:pPr lvl="0"/>
            <a:r>
              <a:rPr lang="en-US" dirty="0"/>
              <a:t>Competition policy among the partners based on internalization.</a:t>
            </a:r>
          </a:p>
          <a:p>
            <a:pPr lvl="0"/>
            <a:r>
              <a:rPr lang="en-US" dirty="0"/>
              <a:t>Core donor provide funding based on assessment of CHS multiplication and</a:t>
            </a:r>
          </a:p>
          <a:p>
            <a:r>
              <a:rPr lang="en-US" dirty="0"/>
              <a:t>Investment in respect of creating demand side of CHS.</a:t>
            </a:r>
            <a:r>
              <a:rPr lang="en-US" dirty="0"/>
              <a:t> </a:t>
            </a:r>
            <a:endParaRPr lang="en-US" dirty="0"/>
          </a:p>
        </p:txBody>
      </p:sp>
      <p:pic>
        <p:nvPicPr>
          <p:cNvPr id="4" name="Picture 3" descr="cd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1452033"/>
            <a:ext cx="5232400" cy="1549400"/>
          </a:xfrm>
          <a:prstGeom prst="rect">
            <a:avLst/>
          </a:prstGeom>
        </p:spPr>
      </p:pic>
    </p:spTree>
    <p:extLst>
      <p:ext uri="{BB962C8B-B14F-4D97-AF65-F5344CB8AC3E}">
        <p14:creationId xmlns:p14="http://schemas.microsoft.com/office/powerpoint/2010/main" val="325863360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35" y="787397"/>
            <a:ext cx="8229065" cy="482603"/>
          </a:xfrm>
        </p:spPr>
        <p:txBody>
          <a:bodyPr/>
          <a:lstStyle/>
          <a:p>
            <a:r>
              <a:rPr lang="en-US" sz="2800" dirty="0"/>
              <a:t>Changes I propose</a:t>
            </a:r>
            <a:r>
              <a:rPr lang="en-US" sz="2800" dirty="0"/>
              <a:t> </a:t>
            </a:r>
            <a:endParaRPr lang="en-US" sz="2800" dirty="0"/>
          </a:p>
        </p:txBody>
      </p:sp>
      <p:sp>
        <p:nvSpPr>
          <p:cNvPr id="3" name="Content Placeholder 2"/>
          <p:cNvSpPr>
            <a:spLocks noGrp="1"/>
          </p:cNvSpPr>
          <p:nvPr>
            <p:ph idx="1"/>
          </p:nvPr>
        </p:nvSpPr>
        <p:spPr>
          <a:xfrm>
            <a:off x="508535" y="3708396"/>
            <a:ext cx="7702018" cy="2506133"/>
          </a:xfrm>
        </p:spPr>
        <p:txBody>
          <a:bodyPr>
            <a:normAutofit fontScale="85000" lnSpcReduction="10000"/>
          </a:bodyPr>
          <a:lstStyle/>
          <a:p>
            <a:r>
              <a:rPr lang="en-US" dirty="0"/>
              <a:t>Annual reporting of membership in CHS on multiplication of CHS</a:t>
            </a:r>
          </a:p>
          <a:p>
            <a:r>
              <a:rPr lang="en-US" dirty="0" smtClean="0"/>
              <a:t>Collection </a:t>
            </a:r>
            <a:r>
              <a:rPr lang="en-US" dirty="0"/>
              <a:t>and dissemination of good practices and know how</a:t>
            </a:r>
          </a:p>
          <a:p>
            <a:r>
              <a:rPr lang="en-US" dirty="0" smtClean="0"/>
              <a:t>Separate </a:t>
            </a:r>
            <a:r>
              <a:rPr lang="en-US" dirty="0"/>
              <a:t>focal person in headquarter and separate allocation for CHS multiplication </a:t>
            </a:r>
            <a:r>
              <a:rPr lang="en-US" dirty="0" smtClean="0"/>
              <a:t>(</a:t>
            </a:r>
            <a:r>
              <a:rPr lang="en-US" dirty="0"/>
              <a:t>role out) </a:t>
            </a:r>
          </a:p>
          <a:p>
            <a:r>
              <a:rPr lang="en-US" dirty="0" smtClean="0"/>
              <a:t>Assessment </a:t>
            </a:r>
            <a:r>
              <a:rPr lang="en-US" dirty="0"/>
              <a:t>by Core Donor on CHS multiplication prior to funding</a:t>
            </a:r>
          </a:p>
        </p:txBody>
      </p:sp>
      <p:pic>
        <p:nvPicPr>
          <p:cNvPr id="5" name="Picture 4" descr="ch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30" y="1456266"/>
            <a:ext cx="7759701" cy="1452646"/>
          </a:xfrm>
          <a:prstGeom prst="rect">
            <a:avLst/>
          </a:prstGeom>
        </p:spPr>
      </p:pic>
      <p:cxnSp>
        <p:nvCxnSpPr>
          <p:cNvPr id="7" name="Straight Connector 6"/>
          <p:cNvCxnSpPr/>
          <p:nvPr/>
        </p:nvCxnSpPr>
        <p:spPr>
          <a:xfrm>
            <a:off x="643467" y="3572933"/>
            <a:ext cx="78232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43467" y="6079066"/>
            <a:ext cx="78232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95723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Interesting Indeed </a:t>
            </a:r>
            <a:r>
              <a:rPr lang="en-US" b="1" dirty="0" smtClean="0"/>
              <a:t>??? </a:t>
            </a:r>
            <a:r>
              <a:rPr lang="en-US" dirty="0" smtClean="0"/>
              <a:t/>
            </a:r>
            <a:br>
              <a:rPr lang="en-US" dirty="0" smtClean="0"/>
            </a:br>
            <a:r>
              <a:rPr lang="en-US" sz="2800" dirty="0" smtClean="0"/>
              <a:t>But </a:t>
            </a:r>
            <a:r>
              <a:rPr lang="en-US" sz="2800" dirty="0"/>
              <a:t>I need to tell about COAST  </a:t>
            </a:r>
            <a:r>
              <a:rPr lang="en-US" sz="2800" dirty="0" smtClean="0"/>
              <a:t>involvement</a:t>
            </a:r>
            <a:endParaRPr lang="en-US" sz="2800" dirty="0"/>
          </a:p>
        </p:txBody>
      </p:sp>
      <p:sp>
        <p:nvSpPr>
          <p:cNvPr id="3" name="Content Placeholder 2"/>
          <p:cNvSpPr>
            <a:spLocks noGrp="1"/>
          </p:cNvSpPr>
          <p:nvPr>
            <p:ph idx="1"/>
          </p:nvPr>
        </p:nvSpPr>
        <p:spPr>
          <a:xfrm>
            <a:off x="779464" y="2285991"/>
            <a:ext cx="4588403" cy="2827869"/>
          </a:xfrm>
        </p:spPr>
        <p:txBody>
          <a:bodyPr>
            <a:normAutofit/>
          </a:bodyPr>
          <a:lstStyle/>
          <a:p>
            <a:pPr lvl="0"/>
            <a:r>
              <a:rPr lang="en-US" sz="2500" dirty="0"/>
              <a:t>6 years in HAP governance</a:t>
            </a:r>
          </a:p>
          <a:p>
            <a:pPr lvl="0"/>
            <a:r>
              <a:rPr lang="en-US" sz="2500" dirty="0" smtClean="0"/>
              <a:t>Certified </a:t>
            </a:r>
            <a:r>
              <a:rPr lang="en-US" sz="2500" dirty="0"/>
              <a:t>two times</a:t>
            </a:r>
          </a:p>
          <a:p>
            <a:r>
              <a:rPr lang="en-US" sz="2500" dirty="0" smtClean="0"/>
              <a:t>Involved </a:t>
            </a:r>
            <a:r>
              <a:rPr lang="en-US" sz="2500" dirty="0"/>
              <a:t>in CHS development as a technical committee member</a:t>
            </a:r>
          </a:p>
          <a:p>
            <a:endParaRPr lang="en-US" sz="2500" dirty="0"/>
          </a:p>
        </p:txBody>
      </p:sp>
      <p:cxnSp>
        <p:nvCxnSpPr>
          <p:cNvPr id="5" name="Straight Connector 4"/>
          <p:cNvCxnSpPr/>
          <p:nvPr/>
        </p:nvCxnSpPr>
        <p:spPr>
          <a:xfrm>
            <a:off x="963054" y="2149045"/>
            <a:ext cx="46085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963054" y="4960723"/>
            <a:ext cx="4608512" cy="0"/>
          </a:xfrm>
          <a:prstGeom prst="line">
            <a:avLst/>
          </a:prstGeom>
          <a:ln w="57150" cmpd="sng">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bcg dce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566" y="2302924"/>
            <a:ext cx="3045641" cy="2281291"/>
          </a:xfrm>
          <a:prstGeom prst="rect">
            <a:avLst/>
          </a:prstGeom>
        </p:spPr>
      </p:pic>
    </p:spTree>
    <p:extLst>
      <p:ext uri="{BB962C8B-B14F-4D97-AF65-F5344CB8AC3E}">
        <p14:creationId xmlns:p14="http://schemas.microsoft.com/office/powerpoint/2010/main" val="420951466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cvdf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280" y="2161776"/>
            <a:ext cx="2178053" cy="1631438"/>
          </a:xfrm>
          <a:prstGeom prst="rect">
            <a:avLst/>
          </a:prstGeom>
        </p:spPr>
      </p:pic>
      <p:sp>
        <p:nvSpPr>
          <p:cNvPr id="3" name="Content Placeholder 2"/>
          <p:cNvSpPr>
            <a:spLocks noGrp="1"/>
          </p:cNvSpPr>
          <p:nvPr>
            <p:ph idx="1"/>
          </p:nvPr>
        </p:nvSpPr>
        <p:spPr>
          <a:xfrm>
            <a:off x="558803" y="4555068"/>
            <a:ext cx="8365064" cy="1388532"/>
          </a:xfrm>
        </p:spPr>
        <p:txBody>
          <a:bodyPr>
            <a:noAutofit/>
          </a:bodyPr>
          <a:lstStyle/>
          <a:p>
            <a:pPr>
              <a:spcBef>
                <a:spcPts val="0"/>
              </a:spcBef>
            </a:pPr>
            <a:r>
              <a:rPr lang="en-US" sz="1800" dirty="0"/>
              <a:t>In Bangladesh facilitated inclusive process of translation and multiplication.</a:t>
            </a:r>
          </a:p>
          <a:p>
            <a:pPr>
              <a:spcBef>
                <a:spcPts val="0"/>
              </a:spcBef>
            </a:pPr>
            <a:r>
              <a:rPr lang="en-US" sz="1800" dirty="0"/>
              <a:t>Two year long process of translation, validation and lunching, </a:t>
            </a:r>
          </a:p>
          <a:p>
            <a:pPr>
              <a:spcBef>
                <a:spcPts val="0"/>
              </a:spcBef>
            </a:pPr>
            <a:r>
              <a:rPr lang="en-US" sz="1800" dirty="0"/>
              <a:t>Aiming to make aware and to motivate to implement.</a:t>
            </a:r>
          </a:p>
          <a:p>
            <a:pPr>
              <a:spcBef>
                <a:spcPts val="0"/>
              </a:spcBef>
            </a:pPr>
            <a:r>
              <a:rPr lang="en-US" sz="1800" dirty="0"/>
              <a:t>But, experience are different, observation in Cyclone </a:t>
            </a:r>
            <a:r>
              <a:rPr lang="en-US" sz="1800" dirty="0" err="1"/>
              <a:t>Roanu</a:t>
            </a:r>
            <a:r>
              <a:rPr lang="en-US" sz="1800" dirty="0"/>
              <a:t> (May 2016, Bangladesh) relief and rehabilitation </a:t>
            </a:r>
            <a:r>
              <a:rPr lang="en-US" sz="1800" dirty="0" smtClean="0"/>
              <a:t>work</a:t>
            </a:r>
            <a:endParaRPr lang="en-US" sz="1800" dirty="0"/>
          </a:p>
        </p:txBody>
      </p:sp>
      <p:sp>
        <p:nvSpPr>
          <p:cNvPr id="4" name="Title 1"/>
          <p:cNvSpPr txBox="1">
            <a:spLocks/>
          </p:cNvSpPr>
          <p:nvPr/>
        </p:nvSpPr>
        <p:spPr>
          <a:xfrm>
            <a:off x="931863" y="5334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b="1" dirty="0" smtClean="0"/>
              <a:t>Interesting Indeed ??? </a:t>
            </a:r>
            <a:r>
              <a:rPr lang="en-US" dirty="0" smtClean="0"/>
              <a:t/>
            </a:r>
            <a:br>
              <a:rPr lang="en-US" dirty="0" smtClean="0"/>
            </a:br>
            <a:r>
              <a:rPr lang="en-US" sz="2800" dirty="0" smtClean="0"/>
              <a:t>But I need to tell about COAST  involvement</a:t>
            </a:r>
            <a:endParaRPr lang="en-US" sz="2800" dirty="0"/>
          </a:p>
        </p:txBody>
      </p:sp>
      <p:pic>
        <p:nvPicPr>
          <p:cNvPr id="5" name="Picture 4" descr="IMG_88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75" y="1875365"/>
            <a:ext cx="4874181" cy="2205567"/>
          </a:xfrm>
          <a:prstGeom prst="rect">
            <a:avLst/>
          </a:prstGeom>
        </p:spPr>
      </p:pic>
      <p:pic>
        <p:nvPicPr>
          <p:cNvPr id="8" name="Picture 7" descr="Screen Shot 2016-11-01 at 2.47.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456" y="1875365"/>
            <a:ext cx="1509154" cy="2195132"/>
          </a:xfrm>
          <a:prstGeom prst="rect">
            <a:avLst/>
          </a:prstGeom>
        </p:spPr>
      </p:pic>
      <p:cxnSp>
        <p:nvCxnSpPr>
          <p:cNvPr id="11" name="Straight Connector 10"/>
          <p:cNvCxnSpPr/>
          <p:nvPr/>
        </p:nvCxnSpPr>
        <p:spPr>
          <a:xfrm>
            <a:off x="322275" y="1875365"/>
            <a:ext cx="638333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39211" y="4080932"/>
            <a:ext cx="638333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22546" y="2161776"/>
            <a:ext cx="208278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705610" y="3810147"/>
            <a:ext cx="20827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96887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4" y="1913468"/>
            <a:ext cx="4404780" cy="3318931"/>
          </a:xfrm>
        </p:spPr>
        <p:txBody>
          <a:bodyPr>
            <a:noAutofit/>
          </a:bodyPr>
          <a:lstStyle/>
          <a:p>
            <a:pPr marL="0" indent="0">
              <a:buNone/>
            </a:pPr>
            <a:r>
              <a:rPr lang="en-US" sz="1800" b="1" dirty="0"/>
              <a:t>Self-motivation and for</a:t>
            </a:r>
          </a:p>
          <a:p>
            <a:pPr lvl="1"/>
            <a:r>
              <a:rPr lang="en-US" sz="1600" dirty="0"/>
              <a:t>Mutual accountability</a:t>
            </a:r>
          </a:p>
          <a:p>
            <a:pPr lvl="1"/>
            <a:r>
              <a:rPr lang="en-US" sz="1600" dirty="0"/>
              <a:t>Respect from all level</a:t>
            </a:r>
          </a:p>
          <a:p>
            <a:pPr lvl="1"/>
            <a:r>
              <a:rPr lang="en-US" sz="1600" dirty="0"/>
              <a:t>Front line and public monitoring</a:t>
            </a:r>
          </a:p>
          <a:p>
            <a:pPr lvl="1"/>
            <a:r>
              <a:rPr lang="en-US" sz="1600" dirty="0"/>
              <a:t>Community and front line take responsibility</a:t>
            </a:r>
          </a:p>
          <a:p>
            <a:pPr lvl="1"/>
            <a:r>
              <a:rPr lang="en-US" sz="1600" dirty="0"/>
              <a:t>Low level of risk</a:t>
            </a:r>
          </a:p>
          <a:p>
            <a:pPr lvl="1"/>
            <a:r>
              <a:rPr lang="en-US" sz="1600" dirty="0"/>
              <a:t>People centered but staff managed</a:t>
            </a:r>
          </a:p>
          <a:p>
            <a:pPr lvl="1"/>
            <a:r>
              <a:rPr lang="en-US" sz="1600" dirty="0"/>
              <a:t>Visible Outcome</a:t>
            </a:r>
            <a:r>
              <a:rPr lang="en-US" sz="1600" dirty="0"/>
              <a:t> </a:t>
            </a:r>
            <a:endParaRPr lang="en-US" sz="1600" dirty="0"/>
          </a:p>
        </p:txBody>
      </p:sp>
      <p:sp>
        <p:nvSpPr>
          <p:cNvPr id="4" name="Title 1"/>
          <p:cNvSpPr txBox="1">
            <a:spLocks/>
          </p:cNvSpPr>
          <p:nvPr/>
        </p:nvSpPr>
        <p:spPr>
          <a:xfrm>
            <a:off x="931863" y="5334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dirty="0"/>
              <a:t>Why COAST have internalized it</a:t>
            </a:r>
            <a:r>
              <a:rPr lang="en-US" dirty="0"/>
              <a:t> </a:t>
            </a:r>
            <a:endParaRPr lang="en-US" sz="2800" dirty="0"/>
          </a:p>
        </p:txBody>
      </p:sp>
      <p:pic>
        <p:nvPicPr>
          <p:cNvPr id="2" name="Picture 1" descr="IMG_92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489" y="2137839"/>
            <a:ext cx="4409057" cy="2044700"/>
          </a:xfrm>
          <a:prstGeom prst="rect">
            <a:avLst/>
          </a:prstGeom>
        </p:spPr>
      </p:pic>
      <p:cxnSp>
        <p:nvCxnSpPr>
          <p:cNvPr id="7" name="Straight Connector 6"/>
          <p:cNvCxnSpPr/>
          <p:nvPr/>
        </p:nvCxnSpPr>
        <p:spPr>
          <a:xfrm>
            <a:off x="4309489" y="2137839"/>
            <a:ext cx="440905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309489" y="4169840"/>
            <a:ext cx="440905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Screen Shot 2016-11-01 at 2.55.40 PM.png"/>
          <p:cNvPicPr>
            <a:picLocks noChangeAspect="1"/>
          </p:cNvPicPr>
          <p:nvPr/>
        </p:nvPicPr>
        <p:blipFill rotWithShape="1">
          <a:blip r:embed="rId3">
            <a:extLst>
              <a:ext uri="{28A0092B-C50C-407E-A947-70E740481C1C}">
                <a14:useLocalDpi xmlns:a14="http://schemas.microsoft.com/office/drawing/2010/main" val="0"/>
              </a:ext>
            </a:extLst>
          </a:blip>
          <a:srcRect l="5241" t="19101" r="3778"/>
          <a:stretch/>
        </p:blipFill>
        <p:spPr>
          <a:xfrm>
            <a:off x="4453465" y="4233341"/>
            <a:ext cx="4078818" cy="609599"/>
          </a:xfrm>
          <a:prstGeom prst="rect">
            <a:avLst/>
          </a:prstGeom>
        </p:spPr>
      </p:pic>
      <p:pic>
        <p:nvPicPr>
          <p:cNvPr id="13" name="Picture 12" descr="Screen Shot 2016-11-01 at 2.57.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96240">
            <a:off x="6129868" y="4758269"/>
            <a:ext cx="1964266" cy="1298147"/>
          </a:xfrm>
          <a:prstGeom prst="rect">
            <a:avLst/>
          </a:prstGeom>
          <a:noFill/>
          <a:ln>
            <a:noFill/>
          </a:ln>
        </p:spPr>
      </p:pic>
      <p:sp>
        <p:nvSpPr>
          <p:cNvPr id="19" name="Rectangle 18"/>
          <p:cNvSpPr/>
          <p:nvPr/>
        </p:nvSpPr>
        <p:spPr>
          <a:xfrm>
            <a:off x="543245" y="5232399"/>
            <a:ext cx="4790755" cy="861774"/>
          </a:xfrm>
          <a:prstGeom prst="rect">
            <a:avLst/>
          </a:prstGeom>
        </p:spPr>
        <p:txBody>
          <a:bodyPr wrap="square">
            <a:spAutoFit/>
          </a:bodyPr>
          <a:lstStyle/>
          <a:p>
            <a:r>
              <a:rPr lang="en-US" sz="2500" dirty="0"/>
              <a:t>Reward and recognition are secondary</a:t>
            </a:r>
          </a:p>
        </p:txBody>
      </p:sp>
    </p:spTree>
    <p:extLst>
      <p:ext uri="{BB962C8B-B14F-4D97-AF65-F5344CB8AC3E}">
        <p14:creationId xmlns:p14="http://schemas.microsoft.com/office/powerpoint/2010/main" val="84534387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Experiences on cyclone </a:t>
            </a:r>
            <a:r>
              <a:rPr lang="en-US" sz="3000" dirty="0" err="1"/>
              <a:t>Roanu</a:t>
            </a:r>
            <a:r>
              <a:rPr lang="en-US" sz="3000" dirty="0"/>
              <a:t> (May 2016) relief rehabilitation work</a:t>
            </a:r>
            <a:r>
              <a:rPr lang="en-US" sz="3000" dirty="0"/>
              <a:t> </a:t>
            </a:r>
          </a:p>
        </p:txBody>
      </p:sp>
      <p:sp>
        <p:nvSpPr>
          <p:cNvPr id="3" name="Content Placeholder 2"/>
          <p:cNvSpPr>
            <a:spLocks noGrp="1"/>
          </p:cNvSpPr>
          <p:nvPr>
            <p:ph idx="1"/>
          </p:nvPr>
        </p:nvSpPr>
        <p:spPr>
          <a:xfrm>
            <a:off x="728664" y="1693336"/>
            <a:ext cx="3640135" cy="4208930"/>
          </a:xfrm>
        </p:spPr>
        <p:txBody>
          <a:bodyPr>
            <a:normAutofit fontScale="92500"/>
          </a:bodyPr>
          <a:lstStyle/>
          <a:p>
            <a:pPr marL="0" indent="0">
              <a:buNone/>
            </a:pPr>
            <a:r>
              <a:rPr lang="en-US" dirty="0" smtClean="0"/>
              <a:t>After </a:t>
            </a:r>
            <a:r>
              <a:rPr lang="en-US" dirty="0"/>
              <a:t>”survival food package” distribution, we start talk with community especially with women, elderly people, children and population living in remote area, basically with two major </a:t>
            </a:r>
            <a:r>
              <a:rPr lang="en-US" dirty="0" smtClean="0"/>
              <a:t>objectives</a:t>
            </a:r>
          </a:p>
          <a:p>
            <a:r>
              <a:rPr lang="en-US" dirty="0" smtClean="0"/>
              <a:t>To </a:t>
            </a:r>
            <a:r>
              <a:rPr lang="en-US" dirty="0"/>
              <a:t>make the activities need </a:t>
            </a:r>
            <a:r>
              <a:rPr lang="en-US" dirty="0" smtClean="0"/>
              <a:t>based</a:t>
            </a:r>
          </a:p>
          <a:p>
            <a:r>
              <a:rPr lang="en-US" dirty="0" smtClean="0"/>
              <a:t>To </a:t>
            </a:r>
            <a:r>
              <a:rPr lang="en-US" dirty="0"/>
              <a:t>avoid duplication of resources.</a:t>
            </a:r>
            <a:r>
              <a:rPr lang="en-US" dirty="0"/>
              <a:t> </a:t>
            </a:r>
          </a:p>
        </p:txBody>
      </p:sp>
      <p:pic>
        <p:nvPicPr>
          <p:cNvPr id="4" name="Picture 3" descr="IMG_20140102_10450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01814" y="1828801"/>
            <a:ext cx="3781788" cy="28363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IMG_20140102_10513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58920" y="3632212"/>
            <a:ext cx="2980263" cy="2751666"/>
          </a:xfrm>
          <a:prstGeom prst="ellipse">
            <a:avLst/>
          </a:prstGeom>
          <a:ln>
            <a:noFill/>
          </a:ln>
          <a:effectLst>
            <a:softEdge rad="112500"/>
          </a:effectLst>
        </p:spPr>
      </p:pic>
    </p:spTree>
    <p:extLst>
      <p:ext uri="{BB962C8B-B14F-4D97-AF65-F5344CB8AC3E}">
        <p14:creationId xmlns:p14="http://schemas.microsoft.com/office/powerpoint/2010/main" val="2367543215"/>
      </p:ext>
    </p:extLst>
  </p:cSld>
  <p:clrMapOvr>
    <a:masterClrMapping/>
  </p:clrMapOvr>
  <p:transition xmlns:p14="http://schemas.microsoft.com/office/powerpoint/2010/mai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Experiences on cyclone </a:t>
            </a:r>
            <a:r>
              <a:rPr lang="en-US" sz="3000" dirty="0" err="1"/>
              <a:t>Roanu</a:t>
            </a:r>
            <a:r>
              <a:rPr lang="en-US" sz="3000" dirty="0"/>
              <a:t> (May 2016) relief rehabilitation work</a:t>
            </a:r>
            <a:r>
              <a:rPr lang="en-US" sz="3000" dirty="0"/>
              <a:t> </a:t>
            </a:r>
          </a:p>
        </p:txBody>
      </p:sp>
      <p:sp>
        <p:nvSpPr>
          <p:cNvPr id="3" name="Content Placeholder 2"/>
          <p:cNvSpPr>
            <a:spLocks noGrp="1"/>
          </p:cNvSpPr>
          <p:nvPr>
            <p:ph idx="1"/>
          </p:nvPr>
        </p:nvSpPr>
        <p:spPr>
          <a:xfrm>
            <a:off x="390005" y="1828800"/>
            <a:ext cx="4014932" cy="4385731"/>
          </a:xfrm>
        </p:spPr>
        <p:txBody>
          <a:bodyPr>
            <a:normAutofit lnSpcReduction="10000"/>
          </a:bodyPr>
          <a:lstStyle/>
          <a:p>
            <a:pPr marL="0" lvl="0" indent="0">
              <a:buNone/>
            </a:pPr>
            <a:r>
              <a:rPr lang="en-US" dirty="0"/>
              <a:t>We found that,   involved with water sanitation (e.g.,  Cleaned water supply though machines,  renovation of tub wells,  increase surface water preservation through pond </a:t>
            </a:r>
            <a:r>
              <a:rPr lang="en-US" dirty="0" err="1"/>
              <a:t>reaccavation</a:t>
            </a:r>
            <a:r>
              <a:rPr lang="en-US" dirty="0"/>
              <a:t>, desalinization of pond, dress and book supply to the children,  created cube surrounding tub wells to facilitate women to use those, reconstruct high raised toilets) and </a:t>
            </a:r>
          </a:p>
        </p:txBody>
      </p:sp>
      <p:pic>
        <p:nvPicPr>
          <p:cNvPr id="6" name="Picture 5" descr="IMG_20161011_16094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596" y="1320075"/>
            <a:ext cx="3799808" cy="50664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948061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35" y="381000"/>
            <a:ext cx="7583487" cy="1044388"/>
          </a:xfrm>
        </p:spPr>
        <p:txBody>
          <a:bodyPr/>
          <a:lstStyle/>
          <a:p>
            <a:r>
              <a:rPr lang="en-US" sz="3000" dirty="0"/>
              <a:t>Experiences on cyclone </a:t>
            </a:r>
            <a:r>
              <a:rPr lang="en-US" sz="3000" dirty="0" err="1"/>
              <a:t>Roanu</a:t>
            </a:r>
            <a:r>
              <a:rPr lang="en-US" sz="3000" dirty="0"/>
              <a:t> (May 2016) relief rehabilitation work</a:t>
            </a:r>
            <a:r>
              <a:rPr lang="en-US" sz="3000" dirty="0"/>
              <a:t> </a:t>
            </a:r>
          </a:p>
        </p:txBody>
      </p:sp>
      <p:sp>
        <p:nvSpPr>
          <p:cNvPr id="3" name="Content Placeholder 2"/>
          <p:cNvSpPr>
            <a:spLocks noGrp="1"/>
          </p:cNvSpPr>
          <p:nvPr>
            <p:ph idx="1"/>
          </p:nvPr>
        </p:nvSpPr>
        <p:spPr>
          <a:xfrm>
            <a:off x="390004" y="4741333"/>
            <a:ext cx="8499995" cy="1473198"/>
          </a:xfrm>
        </p:spPr>
        <p:txBody>
          <a:bodyPr>
            <a:normAutofit fontScale="77500" lnSpcReduction="20000"/>
          </a:bodyPr>
          <a:lstStyle/>
          <a:p>
            <a:pPr lvl="0"/>
            <a:r>
              <a:rPr lang="en-US" dirty="0"/>
              <a:t>local to national level advocacy (e.g., four rally in local and district level to demand immediate embankment constructions to protect people from monsoon tidal surge in each  fortnight, organized parliamentary caucus in parliament with Member of Parliaments and Ministers during budget session, organize multi stakeholder consultation in grass root to promote public participatory monitoring during embankment construction.)</a:t>
            </a:r>
          </a:p>
        </p:txBody>
      </p:sp>
      <p:pic>
        <p:nvPicPr>
          <p:cNvPr id="7" name="Picture 6" descr="IMG_243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2539" y="1192174"/>
            <a:ext cx="4064000" cy="1747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Screen Shot 2016-10-11 at 2.48.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1" y="1425388"/>
            <a:ext cx="2979122" cy="2060980"/>
          </a:xfrm>
          <a:prstGeom prst="rect">
            <a:avLst/>
          </a:prstGeom>
          <a:ln>
            <a:noFill/>
          </a:ln>
          <a:effectLst>
            <a:outerShdw blurRad="292100" dist="139700" dir="2700000" algn="tl" rotWithShape="0">
              <a:srgbClr val="333333">
                <a:alpha val="65000"/>
              </a:srgbClr>
            </a:outerShdw>
          </a:effectLst>
        </p:spPr>
      </p:pic>
      <p:pic>
        <p:nvPicPr>
          <p:cNvPr id="9" name="Picture 8" descr="IMG_513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7070" y="2367948"/>
            <a:ext cx="3860263" cy="20314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Screen Shot 2016-10-11 at 2.52.4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2539" y="2939694"/>
            <a:ext cx="4123264" cy="1568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989144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35" y="381000"/>
            <a:ext cx="7583487" cy="1044388"/>
          </a:xfrm>
        </p:spPr>
        <p:txBody>
          <a:bodyPr/>
          <a:lstStyle/>
          <a:p>
            <a:r>
              <a:rPr lang="en-US" sz="3000" dirty="0"/>
              <a:t>Experiences on cyclone </a:t>
            </a:r>
            <a:r>
              <a:rPr lang="en-US" sz="3000" dirty="0" err="1"/>
              <a:t>Roanu</a:t>
            </a:r>
            <a:r>
              <a:rPr lang="en-US" sz="3000" dirty="0"/>
              <a:t> (May 2016) relief rehabilitation work</a:t>
            </a:r>
            <a:r>
              <a:rPr lang="en-US" sz="3000" dirty="0"/>
              <a:t> </a:t>
            </a:r>
          </a:p>
        </p:txBody>
      </p:sp>
      <p:sp>
        <p:nvSpPr>
          <p:cNvPr id="3" name="Content Placeholder 2"/>
          <p:cNvSpPr>
            <a:spLocks noGrp="1"/>
          </p:cNvSpPr>
          <p:nvPr>
            <p:ph idx="1"/>
          </p:nvPr>
        </p:nvSpPr>
        <p:spPr>
          <a:xfrm>
            <a:off x="390004" y="1981200"/>
            <a:ext cx="8499995" cy="4233331"/>
          </a:xfrm>
        </p:spPr>
        <p:txBody>
          <a:bodyPr>
            <a:normAutofit/>
          </a:bodyPr>
          <a:lstStyle/>
          <a:p>
            <a:r>
              <a:rPr lang="en-US" dirty="0"/>
              <a:t>Ironically we hardly see any INGO and local / NGO has involved in such crucial humanitarian </a:t>
            </a:r>
            <a:r>
              <a:rPr lang="en-US" dirty="0" smtClean="0"/>
              <a:t>service </a:t>
            </a:r>
            <a:r>
              <a:rPr lang="en-US" dirty="0"/>
              <a:t>delivery like water and sanitation, mostly of them overwhelmed with “cash distribution” </a:t>
            </a:r>
            <a:r>
              <a:rPr lang="en-US" dirty="0" smtClean="0"/>
              <a:t>and </a:t>
            </a:r>
            <a:r>
              <a:rPr lang="en-US" dirty="0"/>
              <a:t>no one involved with humanitarian advocacy. Our analysis of WHY in this regard.</a:t>
            </a:r>
          </a:p>
          <a:p>
            <a:r>
              <a:rPr lang="en-US" dirty="0"/>
              <a:t> </a:t>
            </a:r>
            <a:r>
              <a:rPr lang="en-US" dirty="0" smtClean="0"/>
              <a:t>INGOs </a:t>
            </a:r>
            <a:r>
              <a:rPr lang="en-US" dirty="0"/>
              <a:t>head quarter might does not have any CHS multiplication (role out)  plan </a:t>
            </a:r>
            <a:r>
              <a:rPr lang="en-US" dirty="0" smtClean="0"/>
              <a:t>for </a:t>
            </a:r>
            <a:r>
              <a:rPr lang="en-US" dirty="0"/>
              <a:t>their country offices,</a:t>
            </a:r>
          </a:p>
          <a:p>
            <a:r>
              <a:rPr lang="en-US" dirty="0"/>
              <a:t> </a:t>
            </a:r>
            <a:r>
              <a:rPr lang="en-US" dirty="0" smtClean="0"/>
              <a:t>Little </a:t>
            </a:r>
            <a:r>
              <a:rPr lang="en-US" dirty="0"/>
              <a:t>of agency wise system on continuous and consistent “trial, error and strive for 	</a:t>
            </a:r>
            <a:r>
              <a:rPr lang="en-US" dirty="0" smtClean="0"/>
              <a:t>excellence</a:t>
            </a:r>
            <a:r>
              <a:rPr lang="en-US" dirty="0"/>
              <a:t>” on CHS,</a:t>
            </a:r>
          </a:p>
        </p:txBody>
      </p:sp>
    </p:spTree>
    <p:extLst>
      <p:ext uri="{BB962C8B-B14F-4D97-AF65-F5344CB8AC3E}">
        <p14:creationId xmlns:p14="http://schemas.microsoft.com/office/powerpoint/2010/main" val="165021848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35" y="381000"/>
            <a:ext cx="7583487" cy="1044388"/>
          </a:xfrm>
        </p:spPr>
        <p:txBody>
          <a:bodyPr/>
          <a:lstStyle/>
          <a:p>
            <a:r>
              <a:rPr lang="en-US" sz="3000" dirty="0"/>
              <a:t>Experiences on cyclone </a:t>
            </a:r>
            <a:r>
              <a:rPr lang="en-US" sz="3000" dirty="0" err="1"/>
              <a:t>Roanu</a:t>
            </a:r>
            <a:r>
              <a:rPr lang="en-US" sz="3000" dirty="0"/>
              <a:t> (May 2016) relief rehabilitation work</a:t>
            </a:r>
            <a:r>
              <a:rPr lang="en-US" sz="3000" dirty="0"/>
              <a:t> </a:t>
            </a:r>
          </a:p>
        </p:txBody>
      </p:sp>
      <p:sp>
        <p:nvSpPr>
          <p:cNvPr id="3" name="Content Placeholder 2"/>
          <p:cNvSpPr>
            <a:spLocks noGrp="1"/>
          </p:cNvSpPr>
          <p:nvPr>
            <p:ph idx="1"/>
          </p:nvPr>
        </p:nvSpPr>
        <p:spPr>
          <a:xfrm>
            <a:off x="390004" y="1981200"/>
            <a:ext cx="4419063" cy="3928533"/>
          </a:xfrm>
        </p:spPr>
        <p:txBody>
          <a:bodyPr>
            <a:normAutofit fontScale="77500" lnSpcReduction="20000"/>
          </a:bodyPr>
          <a:lstStyle/>
          <a:p>
            <a:r>
              <a:rPr lang="en-US" dirty="0"/>
              <a:t>Little on anything for partners in this regard, little of competition, mostly repetition of </a:t>
            </a:r>
            <a:r>
              <a:rPr lang="en-US" dirty="0" smtClean="0"/>
              <a:t>“sub-contracting </a:t>
            </a:r>
            <a:r>
              <a:rPr lang="en-US" dirty="0"/>
              <a:t>approaches rather than partnership approach” mostly overwhelmed </a:t>
            </a:r>
            <a:r>
              <a:rPr lang="en-US" dirty="0" smtClean="0"/>
              <a:t>with </a:t>
            </a:r>
            <a:r>
              <a:rPr lang="en-US" dirty="0"/>
              <a:t>humanitarian service delivery.</a:t>
            </a:r>
          </a:p>
          <a:p>
            <a:r>
              <a:rPr lang="en-US" dirty="0" smtClean="0"/>
              <a:t>Little </a:t>
            </a:r>
            <a:r>
              <a:rPr lang="en-US" dirty="0"/>
              <a:t>of no pressure or no review and reward from core  donors like UKAID, ECHO, SIDA, </a:t>
            </a:r>
            <a:r>
              <a:rPr lang="en-US" dirty="0" smtClean="0"/>
              <a:t>NORAD </a:t>
            </a:r>
            <a:r>
              <a:rPr lang="en-US" dirty="0"/>
              <a:t>and DANIDA.</a:t>
            </a:r>
          </a:p>
          <a:p>
            <a:r>
              <a:rPr lang="en-US" dirty="0" smtClean="0"/>
              <a:t>Little </a:t>
            </a:r>
            <a:r>
              <a:rPr lang="en-US" dirty="0"/>
              <a:t>of investment in demand side  (</a:t>
            </a:r>
            <a:r>
              <a:rPr lang="en-US" dirty="0" err="1"/>
              <a:t>ie</a:t>
            </a:r>
            <a:r>
              <a:rPr lang="en-US" dirty="0"/>
              <a:t>, humanitarian victims and local and national </a:t>
            </a:r>
            <a:r>
              <a:rPr lang="en-US" dirty="0" smtClean="0"/>
              <a:t>NGOs </a:t>
            </a:r>
            <a:r>
              <a:rPr lang="en-US" dirty="0"/>
              <a:t>are demanding Accountability / CHS)  creation from front line / grass root.</a:t>
            </a:r>
            <a:r>
              <a:rPr lang="en-US" dirty="0"/>
              <a:t> </a:t>
            </a:r>
            <a:endParaRPr lang="en-US" dirty="0"/>
          </a:p>
        </p:txBody>
      </p:sp>
      <p:pic>
        <p:nvPicPr>
          <p:cNvPr id="4" name="Picture 3" descr="Screen Shot 2016-10-11 at 1.10.58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30177" y="2731134"/>
            <a:ext cx="3058845" cy="20579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8773938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62</TotalTime>
  <Words>700</Words>
  <Application>Microsoft Macintosh PowerPoint</Application>
  <PresentationFormat>On-screen Show (4:3)</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Revolution</vt:lpstr>
      <vt:lpstr>The CHS: is these appropriate for  Both international and national actors?</vt:lpstr>
      <vt:lpstr>Interesting Indeed ???  But I need to tell about COAST  involvement</vt:lpstr>
      <vt:lpstr>PowerPoint Presentation</vt:lpstr>
      <vt:lpstr>PowerPoint Presentation</vt:lpstr>
      <vt:lpstr>Experiences on cyclone Roanu (May 2016) relief rehabilitation work </vt:lpstr>
      <vt:lpstr>Experiences on cyclone Roanu (May 2016) relief rehabilitation work </vt:lpstr>
      <vt:lpstr>Experiences on cyclone Roanu (May 2016) relief rehabilitation work </vt:lpstr>
      <vt:lpstr>Experiences on cyclone Roanu (May 2016) relief rehabilitation work </vt:lpstr>
      <vt:lpstr>Experiences on cyclone Roanu (May 2016) relief rehabilitation work </vt:lpstr>
      <vt:lpstr>It is not the question of appropriateness it is the question on operationalization of principles  on our existence</vt:lpstr>
      <vt:lpstr>So here it is the matter of ...</vt:lpstr>
      <vt:lpstr>Changes I propose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CHS: is these appropriate for  Both international and national actors?</dc:title>
  <dc:creator>Rezaul Karim Chowdhury</dc:creator>
  <cp:lastModifiedBy>Rezaul Karim Chowdhury</cp:lastModifiedBy>
  <cp:revision>18</cp:revision>
  <dcterms:created xsi:type="dcterms:W3CDTF">2016-11-01T08:29:48Z</dcterms:created>
  <dcterms:modified xsi:type="dcterms:W3CDTF">2016-11-01T09:32:06Z</dcterms:modified>
</cp:coreProperties>
</file>